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bookmarkIdSeed="5">
  <p:sldMasterIdLst>
    <p:sldMasterId id="2147483765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736" r:id="rId4"/>
    <p:sldId id="737" r:id="rId5"/>
    <p:sldId id="258" r:id="rId6"/>
    <p:sldId id="729" r:id="rId7"/>
    <p:sldId id="738" r:id="rId8"/>
    <p:sldId id="278" r:id="rId9"/>
    <p:sldId id="279" r:id="rId10"/>
    <p:sldId id="287" r:id="rId11"/>
    <p:sldId id="280" r:id="rId12"/>
    <p:sldId id="284" r:id="rId13"/>
    <p:sldId id="285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739" r:id="rId23"/>
    <p:sldId id="277" r:id="rId24"/>
  </p:sldIdLst>
  <p:sldSz cx="9144000" cy="6858000" type="screen4x3"/>
  <p:notesSz cx="6858000" cy="9926638"/>
  <p:custDataLst>
    <p:tags r:id="rId2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0000FF"/>
    <a:srgbClr val="0000CC"/>
    <a:srgbClr val="932968"/>
    <a:srgbClr val="9966FF"/>
    <a:srgbClr val="FF0000"/>
    <a:srgbClr val="000000"/>
    <a:srgbClr val="862254"/>
    <a:srgbClr val="00FF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Estilo com Tema 1 - Ênfas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Estilo com Tema 1 - Ênfas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Estilo com Tema 2 - Ênfase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C89EF96-8CEA-46FF-86C4-4CE0E7609802}" styleName="Estilo Claro 3 - Ênfas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Estilo Médio 4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6D9F66E-5EB9-4882-86FB-DCBF35E3C3E4}" styleName="Estilo Médio 4 - Ênfas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27102A9-8310-4765-A935-A1911B00CA55}" styleName="Estilo Claro 1 - Ênfas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8603FDC-E32A-4AB5-989C-0864C3EAD2B8}" styleName="Estilo com Tema 2 - Ênfase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Estilo com Tema 2 - Ênfase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392" autoAdjust="0"/>
    <p:restoredTop sz="94624" autoAdjust="0"/>
  </p:normalViewPr>
  <p:slideViewPr>
    <p:cSldViewPr>
      <p:cViewPr>
        <p:scale>
          <a:sx n="74" d="100"/>
          <a:sy n="74" d="100"/>
        </p:scale>
        <p:origin x="1896" y="9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80"/>
    </p:cViewPr>
  </p:sorterViewPr>
  <p:notesViewPr>
    <p:cSldViewPr>
      <p:cViewPr varScale="1">
        <p:scale>
          <a:sx n="28" d="100"/>
          <a:sy n="28" d="100"/>
        </p:scale>
        <p:origin x="-1266" y="-78"/>
      </p:cViewPr>
      <p:guideLst>
        <p:guide orient="horz" pos="3127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pt-BR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pt-BR"/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71800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pt-BR"/>
          </a:p>
        </p:txBody>
      </p:sp>
      <p:sp>
        <p:nvSpPr>
          <p:cNvPr id="409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9428583"/>
            <a:ext cx="2971800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A9485FE-CAA6-41BF-B11C-3243C04ED8CE}" type="slidenum">
              <a:rPr lang="pt-BR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71874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fr-FR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fr-FR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47738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715153"/>
            <a:ext cx="502920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306"/>
            <a:ext cx="2971800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fr-FR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9430306"/>
            <a:ext cx="2971800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CCFE220-7583-43A4-855B-7A6FDEB9DF93}" type="slidenum">
              <a:rPr lang="fr-FR"/>
              <a:pPr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29456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267057-114E-4089-80D3-F69F955CD8B7}" type="slidenum">
              <a:rPr lang="fr-FR"/>
              <a:pPr/>
              <a:t>1</a:t>
            </a:fld>
            <a:endParaRPr lang="fr-FR" dirty="0"/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47738" y="744538"/>
            <a:ext cx="4962525" cy="3722687"/>
          </a:xfrm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23306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D1FAE36-9790-C344-857C-343ED6BF1F2F}" type="datetime1">
              <a:rPr lang="pt-BR" smtClean="0"/>
              <a:t>23/05/2019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fr-FR"/>
              <a:t>Física Experimental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F9DC0F6E-BE5E-46B8-A387-8FA93C3C9AF4}" type="slidenum">
              <a:rPr lang="fr-FR" smtClean="0"/>
              <a:pPr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2898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624FE-B8A6-D44F-80A8-9B7783A177E7}" type="datetime1">
              <a:rPr lang="pt-BR" smtClean="0"/>
              <a:t>23/05/2019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3950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872A6-FF75-6340-8C9E-813BEA3A2CA6}" type="datetime1">
              <a:rPr lang="pt-BR" smtClean="0"/>
              <a:t>23/05/2019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5015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5245E-BE8E-074F-BCB4-1ADA77D4163D}" type="datetime1">
              <a:rPr lang="pt-BR" smtClean="0"/>
              <a:t>23/05/2019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3351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B5FFB-FD40-574A-8C77-972BD7772817}" type="datetime1">
              <a:rPr lang="pt-BR" smtClean="0"/>
              <a:t>23/05/2019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4C315-6435-4DB1-BA5B-38030274F8EE}" type="slidenum">
              <a:rPr lang="fr-FR" smtClean="0"/>
              <a:pPr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8938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AB676-78CC-6B47-9967-4BFFD23CAD29}" type="datetime1">
              <a:rPr lang="pt-BR" smtClean="0"/>
              <a:t>23/05/2019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78412-EED3-4550-8CBF-FB9AF91DC8A6}" type="slidenum">
              <a:rPr lang="fr-FR" smtClean="0"/>
              <a:pPr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6359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D866B-4005-FB47-BEC3-3E417A9CDBCC}" type="datetime1">
              <a:rPr lang="pt-BR" smtClean="0"/>
              <a:t>23/05/2019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053DA-9C16-4BCF-A5FC-14BADC37E396}" type="slidenum">
              <a:rPr lang="fr-FR" smtClean="0"/>
              <a:pPr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4120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15416"/>
            <a:ext cx="9144000" cy="1325563"/>
          </a:xfrm>
        </p:spPr>
        <p:txBody>
          <a:bodyPr>
            <a:normAutofit/>
          </a:bodyPr>
          <a:lstStyle>
            <a:lvl1pPr algn="ctr">
              <a:defRPr sz="3200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86B1C-5AE9-F148-81A7-EA66605C80CF}" type="datetime1">
              <a:rPr lang="pt-BR" smtClean="0"/>
              <a:t>23/05/2019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7551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CC700-6CBB-374D-9EBF-060EB4C57531}" type="datetime1">
              <a:rPr lang="pt-BR" smtClean="0"/>
              <a:t>23/05/2019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C44DB-F8D7-4AA6-A6CD-A10EBDD2F3EA}" type="slidenum">
              <a:rPr lang="fr-FR" smtClean="0"/>
              <a:pPr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1308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C126F-0E93-D743-8EF0-F9D99A961AF6}" type="datetime1">
              <a:rPr lang="pt-BR" smtClean="0"/>
              <a:t>23/05/2019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5C397-36A8-4E05-937C-E709C0A6F2ED}" type="slidenum">
              <a:rPr lang="fr-FR" smtClean="0"/>
              <a:pPr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559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5FE67-CD33-7F46-8809-BB9A1BC4C766}" type="datetime1">
              <a:rPr lang="pt-BR" smtClean="0"/>
              <a:t>23/05/2019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4B2E7-AD0C-4C5F-81D0-69E57E018332}" type="slidenum">
              <a:rPr lang="fr-FR" smtClean="0"/>
              <a:pPr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8440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875EA5DD-5342-874E-B111-4D39E5B47E13}" type="datetime1">
              <a:rPr lang="pt-BR" smtClean="0"/>
              <a:t>23/05/2019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fr-FR"/>
              <a:t>Física Experimental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F9DC0F6E-BE5E-46B8-A387-8FA93C3C9AF4}" type="slidenum">
              <a:rPr lang="fr-FR" smtClean="0"/>
              <a:pPr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1017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gif"/><Relationship Id="rId5" Type="http://schemas.openxmlformats.org/officeDocument/2006/relationships/image" Target="../media/image4.jpe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78015" y="1988840"/>
            <a:ext cx="6434345" cy="1371600"/>
          </a:xfrm>
          <a:noFill/>
        </p:spPr>
        <p:txBody>
          <a:bodyPr>
            <a:normAutofit/>
          </a:bodyPr>
          <a:lstStyle/>
          <a:p>
            <a:r>
              <a:rPr lang="pt-BR" sz="4400" dirty="0">
                <a:solidFill>
                  <a:srgbClr val="C00000"/>
                </a:solidFill>
                <a:latin typeface="+mn-lt"/>
              </a:rPr>
              <a:t>FÍSICA EXPERIMENTAL </a:t>
            </a:r>
            <a:br>
              <a:rPr lang="pt-BR" sz="4400" dirty="0">
                <a:solidFill>
                  <a:srgbClr val="C00000"/>
                </a:solidFill>
                <a:latin typeface="+mn-lt"/>
              </a:rPr>
            </a:br>
            <a:r>
              <a:rPr lang="pt-BR" sz="4400" dirty="0">
                <a:solidFill>
                  <a:srgbClr val="C00000"/>
                </a:solidFill>
                <a:latin typeface="+mn-lt"/>
              </a:rPr>
              <a:t>2019/01</a:t>
            </a:r>
          </a:p>
        </p:txBody>
      </p:sp>
      <p:sp>
        <p:nvSpPr>
          <p:cNvPr id="3" name="Retângulo 2"/>
          <p:cNvSpPr/>
          <p:nvPr/>
        </p:nvSpPr>
        <p:spPr>
          <a:xfrm>
            <a:off x="3491880" y="5253007"/>
            <a:ext cx="54360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Universidade Federal do Espírito Santo</a:t>
            </a:r>
          </a:p>
          <a:p>
            <a:pPr algn="r"/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Centro de Ciências Exatas - CCE</a:t>
            </a:r>
          </a:p>
          <a:p>
            <a:pPr algn="r"/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Departamento de Física - DFIS</a:t>
            </a:r>
          </a:p>
        </p:txBody>
      </p:sp>
      <p:pic>
        <p:nvPicPr>
          <p:cNvPr id="7" name="Imagem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36133"/>
            <a:ext cx="2609693" cy="178923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7192"/>
            <a:ext cx="1809201" cy="1887862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49268686-E90A-F24F-8239-49859EA4BD8D}"/>
              </a:ext>
            </a:extLst>
          </p:cNvPr>
          <p:cNvSpPr txBox="1">
            <a:spLocks noChangeArrowheads="1"/>
          </p:cNvSpPr>
          <p:nvPr/>
        </p:nvSpPr>
        <p:spPr>
          <a:xfrm>
            <a:off x="256959" y="3513358"/>
            <a:ext cx="8676455" cy="178923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4400" dirty="0">
                <a:solidFill>
                  <a:srgbClr val="0000CC"/>
                </a:solidFill>
                <a:latin typeface="+mn-lt"/>
              </a:rPr>
              <a:t>Experiência A1 – Movimento Retilíneo Uniforme e Movimento Retilíneo Uniformemente Variado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7EDE5D84-9A18-40D0-B987-FB162090A2C0}"/>
              </a:ext>
            </a:extLst>
          </p:cNvPr>
          <p:cNvSpPr txBox="1"/>
          <p:nvPr/>
        </p:nvSpPr>
        <p:spPr>
          <a:xfrm>
            <a:off x="395536" y="1484784"/>
            <a:ext cx="8352928" cy="17922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>
                <a:latin typeface="times new roman"/>
                <a:cs typeface="times new roman"/>
              </a:rPr>
              <a:t>Cuidados ao substituir o imã pelo </a:t>
            </a:r>
            <a:r>
              <a:rPr lang="pt-BR" dirty="0" err="1">
                <a:latin typeface="times new roman"/>
                <a:cs typeface="times new roman"/>
              </a:rPr>
              <a:t>ferrite</a:t>
            </a:r>
            <a:r>
              <a:rPr lang="pt-BR" dirty="0">
                <a:latin typeface="times new roman"/>
                <a:cs typeface="times new roman"/>
              </a:rPr>
              <a:t>:</a:t>
            </a:r>
          </a:p>
          <a:p>
            <a: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>
                <a:latin typeface="times new roman"/>
                <a:cs typeface="times new roman"/>
              </a:rPr>
              <a:t>	(i) Retire o carrinho e coloque sobre a espuma.</a:t>
            </a:r>
          </a:p>
          <a:p>
            <a: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>
                <a:latin typeface="times new roman"/>
                <a:cs typeface="times new roman"/>
              </a:rPr>
              <a:t>	(</a:t>
            </a:r>
            <a:r>
              <a:rPr lang="pt-BR" dirty="0" err="1">
                <a:latin typeface="times new roman"/>
                <a:cs typeface="times new roman"/>
              </a:rPr>
              <a:t>ii</a:t>
            </a:r>
            <a:r>
              <a:rPr lang="pt-BR" dirty="0">
                <a:latin typeface="times new roman"/>
                <a:cs typeface="times new roman"/>
              </a:rPr>
              <a:t>) Desenrosque com cuidado a peça que será substituída;</a:t>
            </a:r>
          </a:p>
          <a:p>
            <a: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>
                <a:latin typeface="times new roman"/>
                <a:cs typeface="times new roman"/>
              </a:rPr>
              <a:t>	(</a:t>
            </a:r>
            <a:r>
              <a:rPr lang="pt-BR" dirty="0" err="1">
                <a:latin typeface="times new roman"/>
                <a:cs typeface="times new roman"/>
              </a:rPr>
              <a:t>iii</a:t>
            </a:r>
            <a:r>
              <a:rPr lang="pt-BR" dirty="0">
                <a:latin typeface="times new roman"/>
                <a:cs typeface="times new roman"/>
              </a:rPr>
              <a:t>) O imã ou o </a:t>
            </a:r>
            <a:r>
              <a:rPr lang="pt-BR" dirty="0" err="1">
                <a:latin typeface="times new roman"/>
                <a:cs typeface="times new roman"/>
              </a:rPr>
              <a:t>Ferrite</a:t>
            </a:r>
            <a:r>
              <a:rPr lang="pt-BR" dirty="0">
                <a:latin typeface="times new roman"/>
                <a:cs typeface="times new roman"/>
              </a:rPr>
              <a:t> deve ser guardado preso em sua porca sobre a espuma.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864E0AC-A5C1-2440-9BA9-9A64DB518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MRU</a:t>
            </a:r>
            <a:r>
              <a:rPr lang="pt-BR" dirty="0"/>
              <a:t> e </a:t>
            </a:r>
            <a:r>
              <a:rPr lang="pt-BR" dirty="0" err="1"/>
              <a:t>MRUV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018036D-A13B-384F-AFF8-2D21A09CEF1F}"/>
              </a:ext>
            </a:extLst>
          </p:cNvPr>
          <p:cNvSpPr txBox="1"/>
          <p:nvPr/>
        </p:nvSpPr>
        <p:spPr>
          <a:xfrm>
            <a:off x="395536" y="69585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Procedimento Experimental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1E4D93-06B0-D440-8560-901020C92BAD}"/>
              </a:ext>
            </a:extLst>
          </p:cNvPr>
          <p:cNvSpPr txBox="1"/>
          <p:nvPr/>
        </p:nvSpPr>
        <p:spPr>
          <a:xfrm>
            <a:off x="470761" y="1103641"/>
            <a:ext cx="4488910" cy="34624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pt-BR" b="1" dirty="0">
                <a:latin typeface="Times New Roman"/>
                <a:cs typeface="Times New Roman"/>
              </a:rPr>
              <a:t>Advertências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4A98577-C4B4-9345-9AEB-0F399086A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89AAD-7227-B948-82F8-EF458419EF76}" type="datetime1">
              <a:rPr lang="pt-BR" smtClean="0"/>
              <a:t>23/05/2019</a:t>
            </a:fld>
            <a:endParaRPr lang="fr-F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F5BD3CC-EBD2-0D4E-A0F8-409A78821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B245A62-6FA0-A245-89C7-E8E951F9B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2956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2372163-81CA-464E-B84C-6818B58BBB6B}"/>
              </a:ext>
            </a:extLst>
          </p:cNvPr>
          <p:cNvSpPr txBox="1"/>
          <p:nvPr/>
        </p:nvSpPr>
        <p:spPr>
          <a:xfrm>
            <a:off x="3761227" y="1018494"/>
            <a:ext cx="168458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i="1" dirty="0">
                <a:solidFill>
                  <a:srgbClr val="0066FF"/>
                </a:solidFill>
                <a:latin typeface="Times New Roman"/>
                <a:cs typeface="Times New Roman"/>
              </a:rPr>
              <a:t>MRU – Parte 1</a:t>
            </a:r>
          </a:p>
        </p:txBody>
      </p:sp>
      <p:sp>
        <p:nvSpPr>
          <p:cNvPr id="2" name="Retângulo 1"/>
          <p:cNvSpPr/>
          <p:nvPr/>
        </p:nvSpPr>
        <p:spPr>
          <a:xfrm>
            <a:off x="395536" y="1519341"/>
            <a:ext cx="8352928" cy="3925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(i) Posicione os sensores fotoelétricos de forma que o carrinho possa atravessa-los sem nenhuma influência externa. </a:t>
            </a:r>
          </a:p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pt-B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ii</a:t>
            </a: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Verifique se o imã está preso na parte traseira do carrinho e a mola na parte dianteira. </a:t>
            </a:r>
          </a:p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pt-B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iii</a:t>
            </a: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Certifique-se que  os cabos do primeiro e do último sensor estão ligados nos canais “S0” e “S1”. Basta trocar os cabos do S1 com o S4.  </a:t>
            </a:r>
          </a:p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pt-B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iv</a:t>
            </a: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Selecione a Função F7 – </a:t>
            </a:r>
            <a:r>
              <a:rPr lang="pt-B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Choq-Inl</a:t>
            </a: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 </a:t>
            </a:r>
            <a:r>
              <a:rPr lang="pt-B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Sens</a:t>
            </a: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Registra 10 tempos de passagem nos sensores S0 e S1.</a:t>
            </a:r>
            <a:endParaRPr lang="pt-BR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(vi) Acesse os 10 tempos de passagem registrados em cada sensor no Multicronômetro e anote na Tabela 1.</a:t>
            </a:r>
            <a:endParaRPr lang="pt-BR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pt-B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vii</a:t>
            </a: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Refaça os procedimentos acima aumentando a massa do carinho em 100 g e anote os resultados na Tabela 1.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E29E6E4-3B68-1347-810C-2D8A33EE1BBF}"/>
              </a:ext>
            </a:extLst>
          </p:cNvPr>
          <p:cNvSpPr txBox="1"/>
          <p:nvPr/>
        </p:nvSpPr>
        <p:spPr>
          <a:xfrm>
            <a:off x="395536" y="69585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Procedimento Experimental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4B63EF2-7070-374E-9CB6-15A4011AF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MRU</a:t>
            </a:r>
            <a:r>
              <a:rPr lang="pt-BR" dirty="0"/>
              <a:t> e </a:t>
            </a:r>
            <a:r>
              <a:rPr lang="pt-BR" dirty="0" err="1"/>
              <a:t>MRUV</a:t>
            </a:r>
            <a:endParaRPr lang="pt-BR" dirty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5B1E0BC-BE75-AD4E-AF99-072A19BF7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9CF80-3D5D-E04E-9A40-F8FF71C77E28}" type="datetime1">
              <a:rPr lang="pt-BR" smtClean="0"/>
              <a:t>23/05/2019</a:t>
            </a:fld>
            <a:endParaRPr lang="fr-FR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14B38A6-A80E-CB43-91D4-2B2D5C441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33893D0E-35AE-AA4C-AAB9-E3FB12174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289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2372163-81CA-464E-B84C-6818B58BBB6B}"/>
              </a:ext>
            </a:extLst>
          </p:cNvPr>
          <p:cNvSpPr txBox="1"/>
          <p:nvPr/>
        </p:nvSpPr>
        <p:spPr>
          <a:xfrm>
            <a:off x="3761227" y="1032692"/>
            <a:ext cx="169343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i="1" dirty="0">
                <a:solidFill>
                  <a:srgbClr val="0066FF"/>
                </a:solidFill>
                <a:latin typeface="Times New Roman"/>
                <a:cs typeface="Times New Roman"/>
              </a:rPr>
              <a:t>MRU – Parte 2</a:t>
            </a:r>
          </a:p>
        </p:txBody>
      </p:sp>
      <p:sp>
        <p:nvSpPr>
          <p:cNvPr id="3" name="Retângulo 2"/>
          <p:cNvSpPr/>
          <p:nvPr/>
        </p:nvSpPr>
        <p:spPr>
          <a:xfrm>
            <a:off x="395536" y="1484784"/>
            <a:ext cx="8352928" cy="3994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(i) Posicione os sensores fotoelétricos de forma aleatória sobre trilho de ar.</a:t>
            </a:r>
          </a:p>
          <a:p>
            <a: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pt-B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ii</a:t>
            </a: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Verifique se o imã está preso na parte traseira do carrinho e a mola na parte dianteira. Nesta etapa o carrinho não deve possuir nenhum peso extra para minimizar a colisão na extremidade do trilho de ar. </a:t>
            </a:r>
          </a:p>
          <a:p>
            <a: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pt-B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iii</a:t>
            </a: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Ligue os cabos dos cinco sensores nos canais S0 a S4 na ordem crescente com o movimento do carrinho. </a:t>
            </a:r>
          </a:p>
          <a:p>
            <a: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pt-B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iv</a:t>
            </a: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Meça a distância entre cada Sensor e anote na Tabela 2.</a:t>
            </a:r>
          </a:p>
          <a:p>
            <a: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(v) Selecione a Função F1 – Tempo de passagem entre os 5 sensores. Esta função mede o intervalo de tempo para o movimento entre sensores adjacentes. </a:t>
            </a:r>
          </a:p>
          <a:p>
            <a: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(vi) Anote os tempos medidos na Tabela 2.</a:t>
            </a:r>
            <a:endParaRPr lang="pt-BR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9AC3313-956D-6B48-80AB-ACCC541CE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5416"/>
            <a:ext cx="9144000" cy="1325563"/>
          </a:xfrm>
        </p:spPr>
        <p:txBody>
          <a:bodyPr/>
          <a:lstStyle/>
          <a:p>
            <a:r>
              <a:rPr lang="pt-BR" dirty="0" err="1"/>
              <a:t>MRU</a:t>
            </a:r>
            <a:r>
              <a:rPr lang="pt-BR" dirty="0"/>
              <a:t> e </a:t>
            </a:r>
            <a:r>
              <a:rPr lang="pt-BR" dirty="0" err="1"/>
              <a:t>MRUV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0DED6AD-BE4F-1147-9F38-E8D44A0D140E}"/>
              </a:ext>
            </a:extLst>
          </p:cNvPr>
          <p:cNvSpPr txBox="1"/>
          <p:nvPr/>
        </p:nvSpPr>
        <p:spPr>
          <a:xfrm>
            <a:off x="395536" y="69585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Procedimento Experimental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A229375-47E8-3841-93D8-202BFDA85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58DD5-B2BF-7D47-941C-D82C3BB10416}" type="datetime1">
              <a:rPr lang="pt-BR" smtClean="0"/>
              <a:t>23/05/2019</a:t>
            </a:fld>
            <a:endParaRPr lang="fr-F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6717D8C-41AE-1C4F-A3A4-341491B62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7E73458-8752-674C-B915-32598D06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4966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2372163-81CA-464E-B84C-6818B58BBB6B}"/>
              </a:ext>
            </a:extLst>
          </p:cNvPr>
          <p:cNvSpPr txBox="1"/>
          <p:nvPr/>
        </p:nvSpPr>
        <p:spPr>
          <a:xfrm>
            <a:off x="3790386" y="1010147"/>
            <a:ext cx="1563227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i="1" dirty="0">
                <a:solidFill>
                  <a:srgbClr val="0066FF"/>
                </a:solidFill>
                <a:latin typeface="Times New Roman"/>
                <a:cs typeface="Times New Roman"/>
              </a:rPr>
              <a:t>MRUV</a:t>
            </a:r>
          </a:p>
        </p:txBody>
      </p:sp>
      <p:sp>
        <p:nvSpPr>
          <p:cNvPr id="2" name="Retângulo 1"/>
          <p:cNvSpPr/>
          <p:nvPr/>
        </p:nvSpPr>
        <p:spPr>
          <a:xfrm>
            <a:off x="395536" y="1386513"/>
            <a:ext cx="8352928" cy="4836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indent="-400050" algn="just">
              <a:lnSpc>
                <a:spcPct val="107000"/>
              </a:lnSpc>
              <a:spcAft>
                <a:spcPts val="800"/>
              </a:spcAft>
              <a:buAutoNum type="romanLcParenBoth"/>
            </a:pP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Incline o trilho de ar, com o auxílio do suporte de madeira em 3º. </a:t>
            </a:r>
          </a:p>
          <a:p>
            <a:pPr marL="400050" indent="-400050" algn="just">
              <a:lnSpc>
                <a:spcPct val="107000"/>
              </a:lnSpc>
              <a:spcAft>
                <a:spcPts val="800"/>
              </a:spcAft>
              <a:buAutoNum type="romanLcParenBoth"/>
            </a:pP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Substitua o imã na parte traseira do carrinho pelo </a:t>
            </a:r>
            <a:r>
              <a:rPr lang="pt-B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ferrite</a:t>
            </a: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400050" indent="-400050" algn="just">
              <a:lnSpc>
                <a:spcPct val="107000"/>
              </a:lnSpc>
              <a:spcAft>
                <a:spcPts val="800"/>
              </a:spcAft>
              <a:buAutoNum type="romanLcParenBoth"/>
            </a:pP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Posicione o carrinho na extremidade erguida do trilho, tomando cuidado para que a régua a obturadora de luz fique na iminência de fazer uma sombra no sensor fotoelétrico S</a:t>
            </a:r>
            <a:r>
              <a:rPr lang="pt-BR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 </a:t>
            </a:r>
            <a:r>
              <a:rPr lang="pt-BR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(Porque isso é necessário?)</a:t>
            </a: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400050" indent="-400050" algn="just">
              <a:lnSpc>
                <a:spcPct val="107000"/>
              </a:lnSpc>
              <a:spcAft>
                <a:spcPts val="800"/>
              </a:spcAft>
              <a:buAutoNum type="romanLcParenBoth"/>
            </a:pP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Separe cada sensor do adjacente de uma distância de 15 cm. </a:t>
            </a:r>
            <a:r>
              <a:rPr lang="pt-BR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(Qual a incerteza desta distância? Como você irá definir a distância entre os sensores?)</a:t>
            </a:r>
          </a:p>
          <a:p>
            <a:pPr marL="400050" indent="-400050" algn="just">
              <a:lnSpc>
                <a:spcPct val="107000"/>
              </a:lnSpc>
              <a:spcAft>
                <a:spcPts val="800"/>
              </a:spcAft>
              <a:buAutoNum type="romanLcParenBoth"/>
            </a:pP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Selecione a Função F1 – Tempo de passagem entre os 5 sensores;</a:t>
            </a:r>
          </a:p>
          <a:p>
            <a:pPr marL="400050" indent="-400050" algn="just">
              <a:lnSpc>
                <a:spcPct val="107000"/>
              </a:lnSpc>
              <a:spcAft>
                <a:spcPts val="800"/>
              </a:spcAft>
              <a:buFontTx/>
              <a:buAutoNum type="romanLcParenBoth"/>
            </a:pP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Segure o botão da bobina para atrair e fixar o carrinho. Ligue o compressor e posteriormente solte o botão da bobina para permitir que o carrinho desça o plano inclinado. Anote o tempo de passagem entre cada sensor na Tabela 3. Mantendo o compressor ligado, refaça estre procedimento mais 9 vezes.</a:t>
            </a:r>
          </a:p>
          <a:p>
            <a:pPr marL="400050" indent="-400050" algn="just">
              <a:lnSpc>
                <a:spcPct val="107000"/>
              </a:lnSpc>
              <a:spcAft>
                <a:spcPts val="800"/>
              </a:spcAft>
              <a:buFontTx/>
              <a:buAutoNum type="romanLcParenBoth"/>
            </a:pP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Ajuste o plano inclinado para um ângulo de 6º e refaça os procedimentos acima e anote na Tabela 3.</a:t>
            </a:r>
            <a:endParaRPr lang="pt-BR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CECF69E-F42B-D149-8973-1E20BFBDB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MRU</a:t>
            </a:r>
            <a:r>
              <a:rPr lang="pt-BR" dirty="0"/>
              <a:t> e </a:t>
            </a:r>
            <a:r>
              <a:rPr lang="pt-BR" dirty="0" err="1"/>
              <a:t>MRUV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4FE4B6D-2A80-264D-B7AC-DD5BAFB0FF7F}"/>
              </a:ext>
            </a:extLst>
          </p:cNvPr>
          <p:cNvSpPr txBox="1"/>
          <p:nvPr/>
        </p:nvSpPr>
        <p:spPr>
          <a:xfrm>
            <a:off x="395536" y="69585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Procedimento Experimental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C6FC5BE-933F-1D45-8CB4-F1CC4AA75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D4603-C2AD-734A-B89F-21FB49510495}" type="datetime1">
              <a:rPr lang="pt-BR" smtClean="0"/>
              <a:t>23/05/2019</a:t>
            </a:fld>
            <a:endParaRPr lang="fr-F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87FE39C-53B7-4548-8366-DBA508C7C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408B7E72-0BF2-FD4B-8404-C2C248285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100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395537" y="955768"/>
            <a:ext cx="3877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 ao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Multicronômetro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Digital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428" y="1835565"/>
            <a:ext cx="5457143" cy="4066667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ED55DBB2-879A-484B-929B-B9989255B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Multicronômetro</a:t>
            </a:r>
            <a:r>
              <a:rPr lang="pt-BR" dirty="0"/>
              <a:t> Digital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9B573142-655F-8745-9FCE-7CCE5A7DA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4293-106C-9A4D-82C2-A0E915A50C25}" type="datetime1">
              <a:rPr lang="pt-BR" smtClean="0"/>
              <a:t>23/05/2019</a:t>
            </a:fld>
            <a:endParaRPr lang="fr-FR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9659C677-953C-124F-995B-FD4B34F89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494881FF-BC0B-1548-968B-C0DBB1387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2421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395536" y="752344"/>
            <a:ext cx="350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Conhecendo o Multicronômetro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654" y="1889148"/>
            <a:ext cx="6983730" cy="3280818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6563683" y="1519816"/>
            <a:ext cx="1377300" cy="36933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Liga/Desliga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2429958" y="1519816"/>
            <a:ext cx="683777" cy="36933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Visor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175147" y="5169966"/>
            <a:ext cx="1082039" cy="36933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Reset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2338625" y="5169966"/>
            <a:ext cx="3535680" cy="92333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Selecionam as opções mostradas a esquerda, no centro e a direita do visor.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5955744" y="5169966"/>
            <a:ext cx="2072640" cy="92333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Permitem adicionar valores na memória do dispositivo.</a:t>
            </a:r>
          </a:p>
        </p:txBody>
      </p:sp>
      <p:cxnSp>
        <p:nvCxnSpPr>
          <p:cNvPr id="17" name="Conector reto 16"/>
          <p:cNvCxnSpPr/>
          <p:nvPr/>
        </p:nvCxnSpPr>
        <p:spPr>
          <a:xfrm flipV="1">
            <a:off x="3545919" y="1638536"/>
            <a:ext cx="0" cy="377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 flipV="1">
            <a:off x="3922763" y="1638536"/>
            <a:ext cx="0" cy="377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 flipV="1">
            <a:off x="4316232" y="1638536"/>
            <a:ext cx="0" cy="377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/>
          <p:nvPr/>
        </p:nvCxnSpPr>
        <p:spPr>
          <a:xfrm flipV="1">
            <a:off x="4742952" y="1638536"/>
            <a:ext cx="0" cy="377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/>
          <p:cNvCxnSpPr/>
          <p:nvPr/>
        </p:nvCxnSpPr>
        <p:spPr>
          <a:xfrm flipV="1">
            <a:off x="5208463" y="1638536"/>
            <a:ext cx="0" cy="377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/>
          <p:cNvCxnSpPr/>
          <p:nvPr/>
        </p:nvCxnSpPr>
        <p:spPr>
          <a:xfrm flipV="1">
            <a:off x="5668434" y="1638536"/>
            <a:ext cx="0" cy="377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/>
          <p:cNvCxnSpPr/>
          <p:nvPr/>
        </p:nvCxnSpPr>
        <p:spPr>
          <a:xfrm>
            <a:off x="3545919" y="1638536"/>
            <a:ext cx="21225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/>
          <p:cNvSpPr txBox="1"/>
          <p:nvPr/>
        </p:nvSpPr>
        <p:spPr>
          <a:xfrm>
            <a:off x="3636397" y="1225006"/>
            <a:ext cx="1941557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Sensores – S0 a S4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11D379-2E8F-5A42-BC9E-78305BF2A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Multicronômetro</a:t>
            </a:r>
            <a:r>
              <a:rPr lang="pt-BR" dirty="0"/>
              <a:t> Digital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4A0C04-1D37-244B-B389-7AB1B2FF2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90FF2-C84C-0443-964A-980F83A40CDC}" type="datetime1">
              <a:rPr lang="pt-BR" smtClean="0"/>
              <a:t>23/05/2019</a:t>
            </a:fld>
            <a:endParaRPr lang="fr-FR"/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7737D06F-1467-2E45-8BF1-012B8ADB2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F64F33F9-2D93-464E-93D5-3C7E1FA9D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848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0" y="1792644"/>
            <a:ext cx="6191250" cy="287655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416526" y="2331720"/>
            <a:ext cx="2646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Ao ligar o dispositivo o display mostrará as seguintes informações: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365760" y="1111269"/>
            <a:ext cx="8488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FUNCIONAMENTO DO MULTICRONÔMETRO É MUITO SIMPLES. 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4669773" y="5348390"/>
            <a:ext cx="2359501" cy="92333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Selecione o idioma português entre as três opções disponíveis.</a:t>
            </a:r>
          </a:p>
        </p:txBody>
      </p:sp>
      <p:sp>
        <p:nvSpPr>
          <p:cNvPr id="13" name="Seta para Cima 12"/>
          <p:cNvSpPr/>
          <p:nvPr/>
        </p:nvSpPr>
        <p:spPr>
          <a:xfrm rot="19752744">
            <a:off x="5214730" y="3791962"/>
            <a:ext cx="366131" cy="168474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 rot="16200000">
            <a:off x="4336017" y="3258373"/>
            <a:ext cx="888492" cy="478612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F02C2E2-4FEB-3647-95D4-4E59F649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Multicronômetro</a:t>
            </a:r>
            <a:r>
              <a:rPr lang="pt-BR" dirty="0"/>
              <a:t> Digital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5D0973A-73AD-C545-8708-7A4497B16944}"/>
              </a:ext>
            </a:extLst>
          </p:cNvPr>
          <p:cNvSpPr txBox="1"/>
          <p:nvPr/>
        </p:nvSpPr>
        <p:spPr>
          <a:xfrm>
            <a:off x="395536" y="752344"/>
            <a:ext cx="350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Conhecendo o Multicronômetro</a:t>
            </a: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6C7A312F-9F46-CD48-99A6-0FC2D861E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2461A-FA55-FE47-9AFE-A41BC4523BD3}" type="datetime1">
              <a:rPr lang="pt-BR" smtClean="0"/>
              <a:t>23/05/2019</a:t>
            </a:fld>
            <a:endParaRPr lang="fr-FR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6AE5E863-6B67-7342-B483-1564E65D2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8BD3A245-B186-4444-AF64-EB21CF1AB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583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395536" y="1109872"/>
            <a:ext cx="8352928" cy="1168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Após selecionar o idioma português o multicronômetro ira oferecer as opções “função” e ajuda”.</a:t>
            </a:r>
          </a:p>
          <a:p>
            <a: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 interface possui 12 funções de leitura de sensor pré-instaladas.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407" y="2409952"/>
            <a:ext cx="5146937" cy="2038095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1403648" y="5528264"/>
            <a:ext cx="7125918" cy="646331"/>
          </a:xfrm>
          <a:prstGeom prst="rect">
            <a:avLst/>
          </a:prstGeom>
          <a:noFill/>
          <a:ln w="127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Selecione a opção função para ter acesso as funções que definem como os intervalos de tempos serão adquiridos.</a:t>
            </a:r>
          </a:p>
        </p:txBody>
      </p:sp>
      <p:sp>
        <p:nvSpPr>
          <p:cNvPr id="15" name="Seta para Cima 14"/>
          <p:cNvSpPr/>
          <p:nvPr/>
        </p:nvSpPr>
        <p:spPr>
          <a:xfrm rot="19752744">
            <a:off x="4298370" y="3850557"/>
            <a:ext cx="609294" cy="168474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348BA65-D80F-264E-A5F2-7C07B027A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Multicronômetro</a:t>
            </a:r>
            <a:r>
              <a:rPr lang="pt-BR" dirty="0"/>
              <a:t> Digital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B427D6D-1D06-7342-A8D0-138473B202B0}"/>
              </a:ext>
            </a:extLst>
          </p:cNvPr>
          <p:cNvSpPr txBox="1"/>
          <p:nvPr/>
        </p:nvSpPr>
        <p:spPr>
          <a:xfrm>
            <a:off x="395536" y="752344"/>
            <a:ext cx="350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Conhecendo o Multicronômetro</a:t>
            </a:r>
          </a:p>
        </p:txBody>
      </p:sp>
      <p:sp>
        <p:nvSpPr>
          <p:cNvPr id="12" name="Elipse 15">
            <a:extLst>
              <a:ext uri="{FF2B5EF4-FFF2-40B4-BE49-F238E27FC236}">
                <a16:creationId xmlns:a16="http://schemas.microsoft.com/office/drawing/2014/main" id="{D28C5690-ED23-A44D-9C49-471C2F643065}"/>
              </a:ext>
            </a:extLst>
          </p:cNvPr>
          <p:cNvSpPr/>
          <p:nvPr/>
        </p:nvSpPr>
        <p:spPr>
          <a:xfrm rot="16200000">
            <a:off x="3722305" y="3398952"/>
            <a:ext cx="616055" cy="494091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17705E0-0082-544B-8FE7-EAD24FFE3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9E88B-9CC0-FE46-89AE-1710E5288C85}" type="datetime1">
              <a:rPr lang="pt-BR" smtClean="0"/>
              <a:t>23/05/2019</a:t>
            </a:fld>
            <a:endParaRPr lang="fr-F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BC8C280-EC48-B24C-A595-770AABA64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25848A0-D549-FB44-B424-AE6E7E9F2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118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0" grpId="0" animBg="1"/>
      <p:bldP spid="15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824000" y="597513"/>
            <a:ext cx="4262400" cy="1944000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395535" y="1276744"/>
            <a:ext cx="45003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Função F1 – Tempo de passagem entre 2 ou 5 sensores. </a:t>
            </a:r>
          </a:p>
        </p:txBody>
      </p:sp>
      <p:sp>
        <p:nvSpPr>
          <p:cNvPr id="16" name="Elipse 15"/>
          <p:cNvSpPr/>
          <p:nvPr/>
        </p:nvSpPr>
        <p:spPr>
          <a:xfrm rot="16200000">
            <a:off x="6660000" y="1444789"/>
            <a:ext cx="540000" cy="54000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000" y="2471660"/>
            <a:ext cx="4262220" cy="1944000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395535" y="2809829"/>
            <a:ext cx="452253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opção 2 SENSORES permite medir   tempo de passagem entre o sensor “S0” e o sensor “S1”.</a:t>
            </a:r>
          </a:p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visor será mostrado o texto “</a:t>
            </a: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Inicie Experimento.” </a:t>
            </a:r>
          </a:p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3" name="Elipse 12"/>
          <p:cNvSpPr/>
          <p:nvPr/>
        </p:nvSpPr>
        <p:spPr>
          <a:xfrm rot="16200000">
            <a:off x="5832000" y="3376771"/>
            <a:ext cx="540000" cy="54000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824000" y="4410991"/>
            <a:ext cx="4262400" cy="1944000"/>
          </a:xfrm>
          <a:prstGeom prst="rect">
            <a:avLst/>
          </a:prstGeom>
        </p:spPr>
      </p:pic>
      <p:sp>
        <p:nvSpPr>
          <p:cNvPr id="22" name="Elipse 21"/>
          <p:cNvSpPr/>
          <p:nvPr/>
        </p:nvSpPr>
        <p:spPr>
          <a:xfrm rot="16200000">
            <a:off x="5832000" y="5303146"/>
            <a:ext cx="540000" cy="54000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/>
          <p:cNvSpPr/>
          <p:nvPr/>
        </p:nvSpPr>
        <p:spPr>
          <a:xfrm>
            <a:off x="417742" y="4955566"/>
            <a:ext cx="45003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Todas as vezes que for solicitada a distância entre os sensores, você deve marcar a opção “</a:t>
            </a: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264A5AA-EA29-9544-B175-7997105A9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Multicronômetro</a:t>
            </a:r>
            <a:r>
              <a:rPr lang="pt-BR" dirty="0"/>
              <a:t> Digital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E6C38A2-581D-784C-993F-A92CBC88F6C5}"/>
              </a:ext>
            </a:extLst>
          </p:cNvPr>
          <p:cNvSpPr txBox="1"/>
          <p:nvPr/>
        </p:nvSpPr>
        <p:spPr>
          <a:xfrm>
            <a:off x="395536" y="752344"/>
            <a:ext cx="350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Conhecendo o Multicronômetro</a:t>
            </a:r>
          </a:p>
        </p:txBody>
      </p:sp>
      <p:sp>
        <p:nvSpPr>
          <p:cNvPr id="10" name="Espaço Reservado para Data 9">
            <a:extLst>
              <a:ext uri="{FF2B5EF4-FFF2-40B4-BE49-F238E27FC236}">
                <a16:creationId xmlns:a16="http://schemas.microsoft.com/office/drawing/2014/main" id="{B79C4245-31C1-5240-8A2D-7A2952788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851E6-B4F0-E14D-86F9-7F5C35BDAB1C}" type="datetime1">
              <a:rPr lang="pt-BR" smtClean="0"/>
              <a:t>23/05/2019</a:t>
            </a:fld>
            <a:endParaRPr lang="fr-FR"/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5B38F292-F083-3845-A2B5-E37A8BEA2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18" name="Espaço Reservado para Número de Slide 17">
            <a:extLst>
              <a:ext uri="{FF2B5EF4-FFF2-40B4-BE49-F238E27FC236}">
                <a16:creationId xmlns:a16="http://schemas.microsoft.com/office/drawing/2014/main" id="{A290B327-8764-7449-813C-7FA35C9C2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2834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2" grpId="0"/>
      <p:bldP spid="13" grpId="0" animBg="1"/>
      <p:bldP spid="22" grpId="0" animBg="1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000" y="2720937"/>
            <a:ext cx="4262400" cy="1933270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408368" y="3384307"/>
            <a:ext cx="44876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Ao solicitar ver o resultado o resultado da medida de tempo, você terá a opção “</a:t>
            </a: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t” 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 visualizar o tempo ou sair desta função.</a:t>
            </a:r>
          </a:p>
        </p:txBody>
      </p:sp>
      <p:sp>
        <p:nvSpPr>
          <p:cNvPr id="16" name="Elipse 15"/>
          <p:cNvSpPr/>
          <p:nvPr/>
        </p:nvSpPr>
        <p:spPr>
          <a:xfrm rot="16200000">
            <a:off x="5868000" y="3600445"/>
            <a:ext cx="540000" cy="54000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408454" y="5130272"/>
            <a:ext cx="44875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Será fornecido intervalo de tempo transcorrido entre o primeiro e o último sensor. 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000" y="4551478"/>
            <a:ext cx="4262400" cy="1937455"/>
          </a:xfrm>
          <a:prstGeom prst="rect">
            <a:avLst/>
          </a:prstGeom>
        </p:spPr>
      </p:pic>
      <p:sp>
        <p:nvSpPr>
          <p:cNvPr id="23" name="Retângulo 22"/>
          <p:cNvSpPr/>
          <p:nvPr/>
        </p:nvSpPr>
        <p:spPr>
          <a:xfrm>
            <a:off x="395536" y="1237329"/>
            <a:ext cx="448762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Ao obstruir o caminho óptico do “S0” o cronometro iniciará a medida de tempo até que o caminho óptico do sensor “S¨1” seja obstruído. Note que os demais cabos devem estar soltos.</a:t>
            </a:r>
          </a:p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 possível Visualizar, repetir ou escolher outra Função para medida.</a:t>
            </a:r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000" y="909261"/>
            <a:ext cx="4262400" cy="1942476"/>
          </a:xfrm>
          <a:prstGeom prst="rect">
            <a:avLst/>
          </a:prstGeom>
        </p:spPr>
      </p:pic>
      <p:sp>
        <p:nvSpPr>
          <p:cNvPr id="25" name="Elipse 24"/>
          <p:cNvSpPr/>
          <p:nvPr/>
        </p:nvSpPr>
        <p:spPr>
          <a:xfrm rot="16200000">
            <a:off x="5868000" y="1795572"/>
            <a:ext cx="540000" cy="54000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A690E87-7DB5-624D-954B-19330A62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Multicronômetro</a:t>
            </a:r>
            <a:r>
              <a:rPr lang="pt-BR" dirty="0"/>
              <a:t> Digital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4407529-CE79-D545-A9F4-E04D8E30950E}"/>
              </a:ext>
            </a:extLst>
          </p:cNvPr>
          <p:cNvSpPr txBox="1"/>
          <p:nvPr/>
        </p:nvSpPr>
        <p:spPr>
          <a:xfrm>
            <a:off x="395536" y="752344"/>
            <a:ext cx="350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Conhecendo o Multicronômetro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A3F6B20-63F6-884F-A527-7D98830E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C6FCD-D977-DE4F-AB99-76DA30BDFA1F}" type="datetime1">
              <a:rPr lang="pt-BR" smtClean="0"/>
              <a:t>23/05/2019</a:t>
            </a:fld>
            <a:endParaRPr lang="fr-F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850BDF2-4B77-EE43-837A-27C2AFC1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0D68E90-12E7-8246-B7BA-5589BE44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568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 animBg="1"/>
      <p:bldP spid="12" grpId="0"/>
      <p:bldP spid="23" grpId="0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395537" y="1100704"/>
            <a:ext cx="8352928" cy="382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movimento retilíneo 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 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 a forma mais simples de deslocamento. </a:t>
            </a:r>
          </a:p>
        </p:txBody>
      </p:sp>
      <p:pic>
        <p:nvPicPr>
          <p:cNvPr id="1028" name="Picture 4" descr="Resultado de imagem para movimento retilÃ­neo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147" y="4645443"/>
            <a:ext cx="4733925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B2F0CF6D-6950-8241-A89A-547D63F18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Movimento Retilíneo Uniforme (</a:t>
            </a:r>
            <a:r>
              <a:rPr lang="pt-BR" dirty="0" err="1"/>
              <a:t>MRU</a:t>
            </a:r>
            <a:r>
              <a:rPr lang="pt-BR" dirty="0"/>
              <a:t>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FE859DF-A182-6146-A97B-D0FD6E68D473}"/>
              </a:ext>
            </a:extLst>
          </p:cNvPr>
          <p:cNvSpPr txBox="1"/>
          <p:nvPr/>
        </p:nvSpPr>
        <p:spPr>
          <a:xfrm>
            <a:off x="395536" y="695856"/>
            <a:ext cx="1332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A6929AE5-BF38-AB44-A0A9-CA3E6833B8E3}"/>
                  </a:ext>
                </a:extLst>
              </p:cNvPr>
              <p:cNvSpPr/>
              <p:nvPr/>
            </p:nvSpPr>
            <p:spPr>
              <a:xfrm>
                <a:off x="3793243" y="4237318"/>
                <a:ext cx="1547731" cy="4081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pt-BR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a:rPr lang="pt-BR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pt-BR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pt-BR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+</m:t>
                      </m:r>
                      <m:r>
                        <a:rPr lang="pt-B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𝑉</m:t>
                      </m:r>
                      <m:r>
                        <a:rPr lang="pt-BR" i="1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pt-B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A6929AE5-BF38-AB44-A0A9-CA3E6833B8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243" y="4237318"/>
                <a:ext cx="1547731" cy="408125"/>
              </a:xfrm>
              <a:prstGeom prst="rect">
                <a:avLst/>
              </a:prstGeom>
              <a:blipFill>
                <a:blip r:embed="rId3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C2635D18-4ED6-0147-97A2-76B160FE2D20}"/>
                  </a:ext>
                </a:extLst>
              </p:cNvPr>
              <p:cNvSpPr/>
              <p:nvPr/>
            </p:nvSpPr>
            <p:spPr>
              <a:xfrm>
                <a:off x="334059" y="2153898"/>
                <a:ext cx="6667610" cy="6990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pt-B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pt-B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𝑫</m:t>
                    </m:r>
                    <m:r>
                      <a:rPr lang="pt-B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</m:oMath>
                </a14:m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pode-se dispensar o tratamento vetorial </a:t>
                </a:r>
                <a14:m>
                  <m:oMath xmlns:m="http://schemas.openxmlformats.org/officeDocument/2006/math">
                    <m:r>
                      <a:rPr lang="pt-B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</m:oMath>
                </a14:m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tratamento escalar.</a:t>
                </a:r>
              </a:p>
              <a:p>
                <a:pPr algn="ctr">
                  <a:lnSpc>
                    <a:spcPct val="114000"/>
                  </a:lnSpc>
                </a:pPr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cuidado ao analisar os sentidos de velocidades.</a:t>
                </a:r>
              </a:p>
            </p:txBody>
          </p:sp>
        </mc:Choice>
        <mc:Fallback xmlns="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C2635D18-4ED6-0147-97A2-76B160FE2D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59" y="2153898"/>
                <a:ext cx="6667610" cy="699038"/>
              </a:xfrm>
              <a:prstGeom prst="rect">
                <a:avLst/>
              </a:prstGeom>
              <a:blipFill>
                <a:blip r:embed="rId4"/>
                <a:stretch>
                  <a:fillRect t="-1786" b="-107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DBF644D3-B8CB-9A44-B8A9-B3336589E962}"/>
                  </a:ext>
                </a:extLst>
              </p:cNvPr>
              <p:cNvSpPr/>
              <p:nvPr/>
            </p:nvSpPr>
            <p:spPr>
              <a:xfrm>
                <a:off x="390646" y="2929933"/>
                <a:ext cx="6611023" cy="383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14000"/>
                  </a:lnSpc>
                </a:pPr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 movimento é denominado retilíneo e uniforme (</a:t>
                </a:r>
                <a:r>
                  <a:rPr lang="pt-BR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MRU</a:t>
                </a:r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pt-BR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pt-BR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pt-BR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0</m:t>
                    </m:r>
                  </m:oMath>
                </a14:m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DBF644D3-B8CB-9A44-B8A9-B3336589E9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6" y="2929933"/>
                <a:ext cx="6611023" cy="383246"/>
              </a:xfrm>
              <a:prstGeom prst="rect">
                <a:avLst/>
              </a:prstGeom>
              <a:blipFill>
                <a:blip r:embed="rId5"/>
                <a:stretch>
                  <a:fillRect l="-768" t="-3226" b="-193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ângulo 10">
            <a:extLst>
              <a:ext uri="{FF2B5EF4-FFF2-40B4-BE49-F238E27FC236}">
                <a16:creationId xmlns:a16="http://schemas.microsoft.com/office/drawing/2014/main" id="{FFACD601-725C-E64B-AD0E-EDC80831B6E1}"/>
              </a:ext>
            </a:extLst>
          </p:cNvPr>
          <p:cNvSpPr/>
          <p:nvPr/>
        </p:nvSpPr>
        <p:spPr>
          <a:xfrm>
            <a:off x="390646" y="3353504"/>
            <a:ext cx="8352928" cy="383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Este é o tipo de movimento retilíneo mais simples que se pode imaginar.</a:t>
            </a:r>
          </a:p>
        </p:txBody>
      </p:sp>
      <p:pic>
        <p:nvPicPr>
          <p:cNvPr id="14" name="Picture 6" descr="fig_02_01">
            <a:extLst>
              <a:ext uri="{FF2B5EF4-FFF2-40B4-BE49-F238E27FC236}">
                <a16:creationId xmlns:a16="http://schemas.microsoft.com/office/drawing/2014/main" id="{00241559-3529-F043-AE62-4D02E74FFD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5" r="64350" b="64806"/>
          <a:stretch/>
        </p:blipFill>
        <p:spPr bwMode="auto">
          <a:xfrm>
            <a:off x="395537" y="1494793"/>
            <a:ext cx="1467485" cy="42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DD069454-BC61-7848-B585-878EB90237B0}"/>
              </a:ext>
            </a:extLst>
          </p:cNvPr>
          <p:cNvSpPr/>
          <p:nvPr/>
        </p:nvSpPr>
        <p:spPr>
          <a:xfrm>
            <a:off x="395549" y="1923884"/>
            <a:ext cx="6192000" cy="110896"/>
          </a:xfrm>
          <a:prstGeom prst="rect">
            <a:avLst/>
          </a:prstGeom>
          <a:solidFill>
            <a:srgbClr val="663300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2069CEAD-18D8-1446-881A-9D3208958D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848" y="1208629"/>
            <a:ext cx="1528056" cy="1779244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  <p:sp>
        <p:nvSpPr>
          <p:cNvPr id="20" name="Elipse 20">
            <a:extLst>
              <a:ext uri="{FF2B5EF4-FFF2-40B4-BE49-F238E27FC236}">
                <a16:creationId xmlns:a16="http://schemas.microsoft.com/office/drawing/2014/main" id="{E389D68B-971D-CC4F-84F0-6F1584CF1829}"/>
              </a:ext>
            </a:extLst>
          </p:cNvPr>
          <p:cNvSpPr/>
          <p:nvPr/>
        </p:nvSpPr>
        <p:spPr>
          <a:xfrm>
            <a:off x="7670643" y="1954284"/>
            <a:ext cx="90000" cy="90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7177D1D-0BED-3243-A6BA-B48F4593193F}"/>
              </a:ext>
            </a:extLst>
          </p:cNvPr>
          <p:cNvSpPr/>
          <p:nvPr/>
        </p:nvSpPr>
        <p:spPr>
          <a:xfrm>
            <a:off x="400426" y="3804146"/>
            <a:ext cx="83431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Podemos escrever a equação para a posição da partícula, em função do tempo:</a:t>
            </a:r>
            <a:endParaRPr lang="pt-BR" dirty="0"/>
          </a:p>
        </p:txBody>
      </p:sp>
      <p:sp>
        <p:nvSpPr>
          <p:cNvPr id="21" name="Espaço Reservado para Data 20">
            <a:extLst>
              <a:ext uri="{FF2B5EF4-FFF2-40B4-BE49-F238E27FC236}">
                <a16:creationId xmlns:a16="http://schemas.microsoft.com/office/drawing/2014/main" id="{09F1FB8D-952F-B542-AC7F-8E54009D1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00D37-7DF3-4443-B640-398AC9940BF8}" type="datetime1">
              <a:rPr lang="pt-BR" smtClean="0"/>
              <a:t>23/05/2019</a:t>
            </a:fld>
            <a:endParaRPr lang="fr-FR"/>
          </a:p>
        </p:txBody>
      </p:sp>
      <p:sp>
        <p:nvSpPr>
          <p:cNvPr id="22" name="Espaço Reservado para Rodapé 21">
            <a:extLst>
              <a:ext uri="{FF2B5EF4-FFF2-40B4-BE49-F238E27FC236}">
                <a16:creationId xmlns:a16="http://schemas.microsoft.com/office/drawing/2014/main" id="{B9D91480-4D48-4741-82BA-335E4E1FF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23" name="Espaço Reservado para Número de Slide 22">
            <a:extLst>
              <a:ext uri="{FF2B5EF4-FFF2-40B4-BE49-F238E27FC236}">
                <a16:creationId xmlns:a16="http://schemas.microsoft.com/office/drawing/2014/main" id="{2BD6C622-3F9B-1E40-86B7-96208CBE7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99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3" presetClass="path" presetSubtype="0" repeatCount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1 -0.00024 L 0.471 -0.00024 " pathEditMode="relative" rAng="0" ptsTypes="AA">
                                      <p:cBhvr>
                                        <p:cTn id="13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30" presetClass="path" presetSubtype="0" repeatCount="indefinite" accel="6500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11022E-16 0.00023 C -0.00052 -0.01042 0.00035 -0.05579 0.00052 -0.06598 C 0.00035 -0.07639 1.11022E-16 0.00023 1.11022E-16 0.00046 L 1.11022E-16 0.00023 Z " pathEditMode="relative" rAng="0" ptsTypes="AAAA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3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  <p:bldP spid="16" grpId="0" animBg="1"/>
      <p:bldP spid="20" grpId="0" animBg="1"/>
      <p:bldP spid="20" grpId="1" animBg="1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136" y="1174366"/>
            <a:ext cx="3464892" cy="1580346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395535" y="1124744"/>
            <a:ext cx="518760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Função F1 – Tempo de passagem entre os 5 sensores. Neste caso será fornecido o intervalo de tempo entre os sensores.</a:t>
            </a:r>
          </a:p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experimento iniciará com a obstrução do caminho óptico do sensor S0, e  terminará após uma sucessão de obstruções até o sensor S4.</a:t>
            </a:r>
          </a:p>
        </p:txBody>
      </p:sp>
      <p:sp>
        <p:nvSpPr>
          <p:cNvPr id="16" name="Elipse 15"/>
          <p:cNvSpPr/>
          <p:nvPr/>
        </p:nvSpPr>
        <p:spPr>
          <a:xfrm rot="16200000">
            <a:off x="7740352" y="1873779"/>
            <a:ext cx="468000" cy="46800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136" y="2935981"/>
            <a:ext cx="3435528" cy="1578287"/>
          </a:xfrm>
          <a:prstGeom prst="rect">
            <a:avLst/>
          </a:prstGeom>
        </p:spPr>
      </p:pic>
      <p:sp>
        <p:nvSpPr>
          <p:cNvPr id="17" name="Retângulo 16"/>
          <p:cNvSpPr/>
          <p:nvPr/>
        </p:nvSpPr>
        <p:spPr>
          <a:xfrm>
            <a:off x="395534" y="3140968"/>
            <a:ext cx="51876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Ao final do experimento selecione para visualizar os resultados. </a:t>
            </a:r>
          </a:p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 figura ao lado é mostrado o intervalo de tempo entre o primeiro e último sensor (S0 e S4): s0,4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136" y="4678487"/>
            <a:ext cx="3406165" cy="1548924"/>
          </a:xfrm>
          <a:prstGeom prst="rect">
            <a:avLst/>
          </a:prstGeom>
        </p:spPr>
      </p:pic>
      <p:sp>
        <p:nvSpPr>
          <p:cNvPr id="18" name="Retângulo 17"/>
          <p:cNvSpPr/>
          <p:nvPr/>
        </p:nvSpPr>
        <p:spPr>
          <a:xfrm>
            <a:off x="395534" y="4653136"/>
            <a:ext cx="518760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Selecionando a rolagem de dados serão fornecidos os intervalos de tempo transcorridos entre o primeiro e cada um dos demais sensores.</a:t>
            </a:r>
          </a:p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Também é possível obter o intervalo de tempo transcorrido entre dois sensores consecutivos. Por exemplo S1 e S2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591FC7F-7D07-6142-B018-E6FC2D17D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Multicronômetro</a:t>
            </a:r>
            <a:r>
              <a:rPr lang="pt-BR" dirty="0"/>
              <a:t> Digital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3D6A256-4A78-2C44-911B-DB94AA81AB62}"/>
              </a:ext>
            </a:extLst>
          </p:cNvPr>
          <p:cNvSpPr txBox="1"/>
          <p:nvPr/>
        </p:nvSpPr>
        <p:spPr>
          <a:xfrm>
            <a:off x="395536" y="752344"/>
            <a:ext cx="350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Conhecendo o Multicronômetro</a:t>
            </a:r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C541E26E-C044-6348-8CD5-B43166940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AB339-47C1-354B-A834-8951DF9A44C6}" type="datetime1">
              <a:rPr lang="pt-BR" smtClean="0"/>
              <a:t>23/05/2019</a:t>
            </a:fld>
            <a:endParaRPr lang="fr-FR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ED7FFFC8-C911-5D42-8531-475748ECF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C8C90CE7-7C5F-B34F-A41F-3019C0BE2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288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395536" y="1043444"/>
            <a:ext cx="741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Quais são outras funções de aquisição de dados instaladas?</a:t>
            </a:r>
          </a:p>
        </p:txBody>
      </p:sp>
      <p:pic>
        <p:nvPicPr>
          <p:cNvPr id="9" name="Imagem 8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372000" y="1396959"/>
            <a:ext cx="2700000" cy="1260000"/>
          </a:xfrm>
          <a:prstGeom prst="rect">
            <a:avLst/>
          </a:prstGeom>
        </p:spPr>
      </p:pic>
      <p:sp>
        <p:nvSpPr>
          <p:cNvPr id="19" name="CaixaDeTexto 18"/>
          <p:cNvSpPr txBox="1"/>
          <p:nvPr/>
        </p:nvSpPr>
        <p:spPr>
          <a:xfrm>
            <a:off x="395535" y="1647874"/>
            <a:ext cx="5976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F2 - Um sensor: Mede o tempo que um objeto leva para atravessar o sensor S0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m 10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72000" y="2546662"/>
            <a:ext cx="2700000" cy="1260000"/>
          </a:xfrm>
          <a:prstGeom prst="rect">
            <a:avLst/>
          </a:prstGeom>
        </p:spPr>
      </p:pic>
      <p:sp>
        <p:nvSpPr>
          <p:cNvPr id="24" name="CaixaDeTexto 23"/>
          <p:cNvSpPr txBox="1"/>
          <p:nvPr/>
        </p:nvSpPr>
        <p:spPr>
          <a:xfrm>
            <a:off x="395534" y="2769957"/>
            <a:ext cx="5976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F3 - 10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pass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1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sens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 Mede 10 intervalos de tempo consecutivos de passagem.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Imagem 16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372000" y="3801118"/>
            <a:ext cx="2700000" cy="1260000"/>
          </a:xfrm>
          <a:prstGeom prst="rect">
            <a:avLst/>
          </a:prstGeom>
        </p:spPr>
      </p:pic>
      <p:sp>
        <p:nvSpPr>
          <p:cNvPr id="25" name="CaixaDeTexto 24"/>
          <p:cNvSpPr txBox="1"/>
          <p:nvPr/>
        </p:nvSpPr>
        <p:spPr>
          <a:xfrm>
            <a:off x="395534" y="4093260"/>
            <a:ext cx="5976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F4 -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Pend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/MHS: Fornece o período e a frequência para uma oscilação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Imagem 17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372000" y="5036526"/>
            <a:ext cx="2700000" cy="1260000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403739" y="5247476"/>
            <a:ext cx="5968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F5 - Bob e 1sens: Fornece o tempo para percorrer a distância entre a bobina e o sensor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0A5388F-871E-2D4F-985E-A1334893D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Multicronômetro</a:t>
            </a:r>
            <a:r>
              <a:rPr lang="pt-BR" dirty="0"/>
              <a:t> Digital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EFB1F109-FC6E-2546-B529-9D9164223E9B}"/>
              </a:ext>
            </a:extLst>
          </p:cNvPr>
          <p:cNvSpPr txBox="1"/>
          <p:nvPr/>
        </p:nvSpPr>
        <p:spPr>
          <a:xfrm>
            <a:off x="395536" y="752344"/>
            <a:ext cx="350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Conhecendo o Multicronômetro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1CFC73C-B6C6-8A4A-A894-198409760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73794-95E7-A744-93FF-26C693DFE9FA}" type="datetime1">
              <a:rPr lang="pt-BR" smtClean="0"/>
              <a:t>23/05/2019</a:t>
            </a:fld>
            <a:endParaRPr lang="fr-F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EE28B8A-4B31-AB46-8180-CD59FCD05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30E1D2D-9CA9-4447-B3F9-1F244B268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20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5" grpId="0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228000" y="1415525"/>
            <a:ext cx="2700000" cy="1260000"/>
          </a:xfrm>
          <a:prstGeom prst="rect">
            <a:avLst/>
          </a:prstGeom>
        </p:spPr>
      </p:pic>
      <p:sp>
        <p:nvSpPr>
          <p:cNvPr id="27" name="CaixaDeTexto 26"/>
          <p:cNvSpPr txBox="1"/>
          <p:nvPr/>
        </p:nvSpPr>
        <p:spPr>
          <a:xfrm>
            <a:off x="395536" y="1812240"/>
            <a:ext cx="5800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F6 -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MCircular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 Mede o período e a frequência angular;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Imagem 27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228000" y="2820851"/>
            <a:ext cx="2700000" cy="1260000"/>
          </a:xfrm>
          <a:prstGeom prst="rect">
            <a:avLst/>
          </a:prstGeom>
        </p:spPr>
      </p:pic>
      <p:sp>
        <p:nvSpPr>
          <p:cNvPr id="29" name="CaixaDeTexto 28"/>
          <p:cNvSpPr txBox="1"/>
          <p:nvPr/>
        </p:nvSpPr>
        <p:spPr>
          <a:xfrm>
            <a:off x="395536" y="3091807"/>
            <a:ext cx="5780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F7 -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Choq-Inl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 Mede os intervalos de tempo para o experimento colisões inelásticas;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Imagem 29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228000" y="4178557"/>
            <a:ext cx="2700000" cy="1260000"/>
          </a:xfrm>
          <a:prstGeom prst="rect">
            <a:avLst/>
          </a:prstGeom>
        </p:spPr>
      </p:pic>
      <p:sp>
        <p:nvSpPr>
          <p:cNvPr id="31" name="CaixaDeTexto 30"/>
          <p:cNvSpPr txBox="1"/>
          <p:nvPr/>
        </p:nvSpPr>
        <p:spPr>
          <a:xfrm>
            <a:off x="415562" y="4461270"/>
            <a:ext cx="5780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F8 -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Choq-Els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 Mede mede os intervalos de tempo para o experimento colisões elásticas;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CaixaDeTexto 32"/>
          <p:cNvSpPr txBox="1"/>
          <p:nvPr/>
        </p:nvSpPr>
        <p:spPr>
          <a:xfrm>
            <a:off x="395536" y="5649395"/>
            <a:ext cx="852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As funções </a:t>
            </a:r>
            <a:r>
              <a:rPr lang="pt-B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F9 - velocidade do som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e </a:t>
            </a:r>
            <a:r>
              <a:rPr lang="pt-B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F10 - t manual 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não serão utilizadas nesta disciplina.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0A5388F-871E-2D4F-985E-A1334893D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Multicronômetro</a:t>
            </a:r>
            <a:r>
              <a:rPr lang="pt-BR" dirty="0"/>
              <a:t> Digital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3A36F4D-EBD2-234B-8637-786C4C25A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D44E1-2306-8548-ACBB-8EE94173C7DF}" type="datetime1">
              <a:rPr lang="pt-BR" smtClean="0"/>
              <a:t>23/05/2019</a:t>
            </a:fld>
            <a:endParaRPr lang="fr-F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2B606F1-64A0-154B-AD16-8FB5FDC14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84047E1-FF59-DF48-A7DC-DD7F56492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22</a:t>
            </a:fld>
            <a:endParaRPr lang="fr-F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CABB403-791B-8A47-8D50-7A240B741BB9}"/>
              </a:ext>
            </a:extLst>
          </p:cNvPr>
          <p:cNvSpPr txBox="1"/>
          <p:nvPr/>
        </p:nvSpPr>
        <p:spPr>
          <a:xfrm>
            <a:off x="395536" y="1043444"/>
            <a:ext cx="741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Quais são outras funções de aquisição de dados instaladas?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AD3C301-47F7-8643-BC3C-2048A1591478}"/>
              </a:ext>
            </a:extLst>
          </p:cNvPr>
          <p:cNvSpPr txBox="1"/>
          <p:nvPr/>
        </p:nvSpPr>
        <p:spPr>
          <a:xfrm>
            <a:off x="395536" y="752344"/>
            <a:ext cx="350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Conhecendo o Multicronômetro</a:t>
            </a:r>
          </a:p>
        </p:txBody>
      </p:sp>
    </p:spTree>
    <p:extLst>
      <p:ext uri="{BB962C8B-B14F-4D97-AF65-F5344CB8AC3E}">
        <p14:creationId xmlns:p14="http://schemas.microsoft.com/office/powerpoint/2010/main" val="43753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1" grpId="0"/>
      <p:bldP spid="3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395536" y="1789328"/>
            <a:ext cx="5823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F11 - 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função testa se todos os sensores ligados no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multicronômetro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estão funcionando</a:t>
            </a:r>
          </a:p>
        </p:txBody>
      </p:sp>
      <p:pic>
        <p:nvPicPr>
          <p:cNvPr id="32" name="Imagem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999" y="1483923"/>
            <a:ext cx="2714286" cy="125714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997" y="3265062"/>
            <a:ext cx="2800000" cy="1314286"/>
          </a:xfrm>
          <a:prstGeom prst="rect">
            <a:avLst/>
          </a:prstGeom>
        </p:spPr>
      </p:pic>
      <p:sp>
        <p:nvSpPr>
          <p:cNvPr id="23" name="CaixaDeTexto 22"/>
          <p:cNvSpPr txBox="1"/>
          <p:nvPr/>
        </p:nvSpPr>
        <p:spPr>
          <a:xfrm>
            <a:off x="395535" y="3599040"/>
            <a:ext cx="5823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Ao obstruir o caminho ótico a letra “</a:t>
            </a: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ao lado do digito correspondente ao sensor é substituída pela letra “</a:t>
            </a: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2C120F-5EF6-1140-88C9-FFB353F31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Multicronômetro</a:t>
            </a:r>
            <a:r>
              <a:rPr lang="pt-BR" dirty="0"/>
              <a:t> Digital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1FA1931-0985-C543-BAC8-AD17667D94D1}"/>
              </a:ext>
            </a:extLst>
          </p:cNvPr>
          <p:cNvSpPr txBox="1"/>
          <p:nvPr/>
        </p:nvSpPr>
        <p:spPr>
          <a:xfrm>
            <a:off x="395536" y="1043444"/>
            <a:ext cx="741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Quais são outras funções de aquisição de dados instaladas?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A51B583-A6E3-FF4F-97A9-950A5A1455D4}"/>
              </a:ext>
            </a:extLst>
          </p:cNvPr>
          <p:cNvSpPr txBox="1"/>
          <p:nvPr/>
        </p:nvSpPr>
        <p:spPr>
          <a:xfrm>
            <a:off x="395536" y="752344"/>
            <a:ext cx="350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Conhecendo o Multicronômetro</a:t>
            </a: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7223AAA2-F746-6346-8FDC-E3E0CE8C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9028-D650-B14F-8D28-B4FBA61289F6}" type="datetime1">
              <a:rPr lang="pt-BR" smtClean="0"/>
              <a:t>23/05/2019</a:t>
            </a:fld>
            <a:endParaRPr lang="fr-FR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409795EE-19B7-9944-89DF-A16C847E8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AB5E96A3-78FB-644C-BC8C-3E5E045AD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73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395537" y="1100704"/>
                <a:ext cx="6606132" cy="38299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just">
                  <a:lnSpc>
                    <a:spcPct val="114000"/>
                  </a:lnSpc>
                </a:pPr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 </a:t>
                </a:r>
                <a:r>
                  <a:rPr lang="pt-BR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Movimento Retilíneo Uniformemente Variado (</a:t>
                </a:r>
                <a:r>
                  <a:rPr lang="pt-BR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MRUV</a:t>
                </a:r>
                <a:r>
                  <a:rPr lang="pt-BR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𝑫</m:t>
                    </m:r>
                  </m:oMath>
                </a14:m>
                <a:endParaRPr lang="pt-B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7" y="1100704"/>
                <a:ext cx="6606132" cy="382990"/>
              </a:xfrm>
              <a:prstGeom prst="rect">
                <a:avLst/>
              </a:prstGeom>
              <a:blipFill>
                <a:blip r:embed="rId2"/>
                <a:stretch>
                  <a:fillRect l="-768" t="-3226" b="-193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ítulo 3">
            <a:extLst>
              <a:ext uri="{FF2B5EF4-FFF2-40B4-BE49-F238E27FC236}">
                <a16:creationId xmlns:a16="http://schemas.microsoft.com/office/drawing/2014/main" id="{B2F0CF6D-6950-8241-A89A-547D63F18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Movimento Retilíneo Uniformemente Variado (</a:t>
            </a:r>
            <a:r>
              <a:rPr lang="pt-BR" dirty="0" err="1"/>
              <a:t>MRUV</a:t>
            </a:r>
            <a:r>
              <a:rPr lang="pt-BR" dirty="0"/>
              <a:t>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FE859DF-A182-6146-A97B-D0FD6E68D473}"/>
              </a:ext>
            </a:extLst>
          </p:cNvPr>
          <p:cNvSpPr txBox="1"/>
          <p:nvPr/>
        </p:nvSpPr>
        <p:spPr>
          <a:xfrm>
            <a:off x="395536" y="695856"/>
            <a:ext cx="1332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A6929AE5-BF38-AB44-A0A9-CA3E6833B8E3}"/>
                  </a:ext>
                </a:extLst>
              </p:cNvPr>
              <p:cNvSpPr/>
              <p:nvPr/>
            </p:nvSpPr>
            <p:spPr>
              <a:xfrm>
                <a:off x="2051720" y="5229200"/>
                <a:ext cx="2412391" cy="6835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pt-BR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a:rPr lang="pt-BR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pt-BR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pt-BR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i="1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pt-B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f>
                        <m:fPr>
                          <m:ctrlP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pt-BR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A6929AE5-BF38-AB44-A0A9-CA3E6833B8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5229200"/>
                <a:ext cx="2412391" cy="683520"/>
              </a:xfrm>
              <a:prstGeom prst="rect">
                <a:avLst/>
              </a:prstGeom>
              <a:blipFill>
                <a:blip r:embed="rId3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tângulo 7">
            <a:extLst>
              <a:ext uri="{FF2B5EF4-FFF2-40B4-BE49-F238E27FC236}">
                <a16:creationId xmlns:a16="http://schemas.microsoft.com/office/drawing/2014/main" id="{C2635D18-4ED6-0147-97A2-76B160FE2D20}"/>
              </a:ext>
            </a:extLst>
          </p:cNvPr>
          <p:cNvSpPr/>
          <p:nvPr/>
        </p:nvSpPr>
        <p:spPr>
          <a:xfrm>
            <a:off x="334059" y="2153898"/>
            <a:ext cx="6667610" cy="383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pt-BR" dirty="0">
                <a:latin typeface="Times New Roman"/>
                <a:cs typeface="Times New Roman"/>
              </a:rPr>
              <a:t>variação de velocidade sempre nos mesmos intervalos de tempo 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DBF644D3-B8CB-9A44-B8A9-B3336589E962}"/>
                  </a:ext>
                </a:extLst>
              </p:cNvPr>
              <p:cNvSpPr/>
              <p:nvPr/>
            </p:nvSpPr>
            <p:spPr>
              <a:xfrm>
                <a:off x="390646" y="3717032"/>
                <a:ext cx="6067304" cy="6990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14000"/>
                  </a:lnSpc>
                </a:pPr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 movimento é denominado retilíneo uniformemente variado (</a:t>
                </a:r>
                <a:r>
                  <a:rPr lang="pt-BR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MRUV</a:t>
                </a:r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pt-BR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pt-BR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pt-BR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</m:t>
                    </m:r>
                    <m:r>
                      <a:rPr lang="pt-BR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𝑐𝑡𝑒</m:t>
                    </m:r>
                  </m:oMath>
                </a14:m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DBF644D3-B8CB-9A44-B8A9-B3336589E9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6" y="3717032"/>
                <a:ext cx="6067304" cy="699038"/>
              </a:xfrm>
              <a:prstGeom prst="rect">
                <a:avLst/>
              </a:prstGeom>
              <a:blipFill>
                <a:blip r:embed="rId4"/>
                <a:stretch>
                  <a:fillRect l="-835" t="-1786" r="-626" b="-107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6" descr="fig_02_01">
            <a:extLst>
              <a:ext uri="{FF2B5EF4-FFF2-40B4-BE49-F238E27FC236}">
                <a16:creationId xmlns:a16="http://schemas.microsoft.com/office/drawing/2014/main" id="{00241559-3529-F043-AE62-4D02E74FFD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5" r="64350" b="64806"/>
          <a:stretch/>
        </p:blipFill>
        <p:spPr bwMode="auto">
          <a:xfrm>
            <a:off x="395537" y="1494793"/>
            <a:ext cx="1467485" cy="42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DD069454-BC61-7848-B585-878EB90237B0}"/>
              </a:ext>
            </a:extLst>
          </p:cNvPr>
          <p:cNvSpPr/>
          <p:nvPr/>
        </p:nvSpPr>
        <p:spPr>
          <a:xfrm>
            <a:off x="395549" y="1923884"/>
            <a:ext cx="6192000" cy="110896"/>
          </a:xfrm>
          <a:prstGeom prst="rect">
            <a:avLst/>
          </a:prstGeom>
          <a:solidFill>
            <a:srgbClr val="663300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7177D1D-0BED-3243-A6BA-B48F4593193F}"/>
              </a:ext>
            </a:extLst>
          </p:cNvPr>
          <p:cNvSpPr/>
          <p:nvPr/>
        </p:nvSpPr>
        <p:spPr>
          <a:xfrm>
            <a:off x="400426" y="4423167"/>
            <a:ext cx="60575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Podemos escrever a equação para a posição da partícula, em função do tempo:</a:t>
            </a:r>
            <a:endParaRPr lang="pt-BR" dirty="0"/>
          </a:p>
        </p:txBody>
      </p:sp>
      <p:sp>
        <p:nvSpPr>
          <p:cNvPr id="21" name="Espaço Reservado para Data 20">
            <a:extLst>
              <a:ext uri="{FF2B5EF4-FFF2-40B4-BE49-F238E27FC236}">
                <a16:creationId xmlns:a16="http://schemas.microsoft.com/office/drawing/2014/main" id="{09F1FB8D-952F-B542-AC7F-8E54009D1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6CE72-B350-E347-A624-B005857453CA}" type="datetime1">
              <a:rPr lang="pt-BR" smtClean="0"/>
              <a:t>23/05/2019</a:t>
            </a:fld>
            <a:endParaRPr lang="fr-FR"/>
          </a:p>
        </p:txBody>
      </p:sp>
      <p:sp>
        <p:nvSpPr>
          <p:cNvPr id="22" name="Espaço Reservado para Rodapé 21">
            <a:extLst>
              <a:ext uri="{FF2B5EF4-FFF2-40B4-BE49-F238E27FC236}">
                <a16:creationId xmlns:a16="http://schemas.microsoft.com/office/drawing/2014/main" id="{B9D91480-4D48-4741-82BA-335E4E1FF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23" name="Espaço Reservado para Número de Slide 22">
            <a:extLst>
              <a:ext uri="{FF2B5EF4-FFF2-40B4-BE49-F238E27FC236}">
                <a16:creationId xmlns:a16="http://schemas.microsoft.com/office/drawing/2014/main" id="{2BD6C622-3F9B-1E40-86B7-96208CBE7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3</a:t>
            </a:fld>
            <a:endParaRPr lang="fr-FR"/>
          </a:p>
        </p:txBody>
      </p:sp>
      <p:pic>
        <p:nvPicPr>
          <p:cNvPr id="24" name="Imagem 6">
            <a:extLst>
              <a:ext uri="{FF2B5EF4-FFF2-40B4-BE49-F238E27FC236}">
                <a16:creationId xmlns:a16="http://schemas.microsoft.com/office/drawing/2014/main" id="{E2EBCDF0-5BFC-8E4E-88F1-3CB6BA9390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7972" y="1010147"/>
            <a:ext cx="1332485" cy="2104778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E29B6583-A98D-C543-9458-46EDE65F55B6}"/>
              </a:ext>
            </a:extLst>
          </p:cNvPr>
          <p:cNvSpPr/>
          <p:nvPr/>
        </p:nvSpPr>
        <p:spPr>
          <a:xfrm>
            <a:off x="334059" y="2546477"/>
            <a:ext cx="7079982" cy="704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pt-BR" dirty="0">
                <a:solidFill>
                  <a:srgbClr val="000000"/>
                </a:solidFill>
                <a:latin typeface="Times New Roman"/>
                <a:cs typeface="Times New Roman"/>
              </a:rPr>
              <a:t>A queda livre: Todo objeto cai diretamente se solto no espaço. </a:t>
            </a:r>
          </a:p>
          <a:p>
            <a:pPr algn="just">
              <a:lnSpc>
                <a:spcPct val="114000"/>
              </a:lnSpc>
            </a:pPr>
            <a:r>
              <a:rPr lang="pt-BR" dirty="0">
                <a:solidFill>
                  <a:srgbClr val="000000"/>
                </a:solidFill>
                <a:latin typeface="Times New Roman"/>
                <a:cs typeface="Times New Roman"/>
              </a:rPr>
              <a:t>A Terra atrai os objetos através da aceleração da gravidade.</a:t>
            </a:r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362DEA1-A55D-8F41-B37D-4A298D7695EA}"/>
              </a:ext>
            </a:extLst>
          </p:cNvPr>
          <p:cNvSpPr/>
          <p:nvPr/>
        </p:nvSpPr>
        <p:spPr>
          <a:xfrm>
            <a:off x="1011986" y="3297164"/>
            <a:ext cx="5724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F0000"/>
                </a:solidFill>
                <a:latin typeface="Times New Roman"/>
                <a:cs typeface="Times New Roman"/>
              </a:rPr>
              <a:t>Isso é verdade para quaisquer formatos de corpos? </a:t>
            </a:r>
            <a:endParaRPr lang="pt-BR" dirty="0">
              <a:solidFill>
                <a:srgbClr val="FF0000"/>
              </a:solidFill>
            </a:endParaRPr>
          </a:p>
        </p:txBody>
      </p:sp>
      <p:pic>
        <p:nvPicPr>
          <p:cNvPr id="17" name="Picture 23" descr="http://www.portalsaofrancisco.com.br/alfa/fisica/imagens/lancamento-horizontal-2.gif">
            <a:extLst>
              <a:ext uri="{FF2B5EF4-FFF2-40B4-BE49-F238E27FC236}">
                <a16:creationId xmlns:a16="http://schemas.microsoft.com/office/drawing/2014/main" id="{8F866E3D-0BD9-CA49-A857-70289345338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67730" y="3115310"/>
            <a:ext cx="2275844" cy="3228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" descr="C:\Users\Ana\Pictures\ProjectileMotion.gif">
            <a:extLst>
              <a:ext uri="{FF2B5EF4-FFF2-40B4-BE49-F238E27FC236}">
                <a16:creationId xmlns:a16="http://schemas.microsoft.com/office/drawing/2014/main" id="{873C0A9F-9CD7-C94F-A81E-B89E59AA7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469258" y="3123490"/>
            <a:ext cx="2282937" cy="3041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35001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63" presetClass="path" presetSubtype="0" repeatCount="0" accel="50000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261 -0.00024 L 0.471 -0.00024 " pathEditMode="relative" rAng="0" ptsTypes="AA" p14:bounceEnd="50000">
                                          <p:cBhvr>
                                            <p:cTn id="13" dur="7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68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" presetID="8" presetClass="emph" presetSubtype="0" decel="5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600000">
                                          <p:cBhvr>
                                            <p:cTn id="15" dur="1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500"/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6" presetID="9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5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8" grpId="0"/>
          <p:bldP spid="10" grpId="0"/>
          <p:bldP spid="16" grpId="0" animBg="1"/>
          <p:bldP spid="13" grpId="0"/>
          <p:bldP spid="3" grpId="0" build="p"/>
          <p:bldP spid="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63" presetClass="path" presetSubtype="0" repeatCount="0" ac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261 -0.00024 L 0.471 -0.00024 " pathEditMode="relative" rAng="0" ptsTypes="AA">
                                          <p:cBhvr>
                                            <p:cTn id="13" dur="7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68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" presetID="8" presetClass="emph" presetSubtype="0" decel="5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600000">
                                          <p:cBhvr>
                                            <p:cTn id="15" dur="1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500"/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6" presetID="9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5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8" grpId="0"/>
          <p:bldP spid="10" grpId="0"/>
          <p:bldP spid="16" grpId="0" animBg="1"/>
          <p:bldP spid="13" grpId="0"/>
          <p:bldP spid="3" grpId="0" build="p"/>
          <p:bldP spid="9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tângulo 37">
            <a:extLst>
              <a:ext uri="{FF2B5EF4-FFF2-40B4-BE49-F238E27FC236}">
                <a16:creationId xmlns:a16="http://schemas.microsoft.com/office/drawing/2014/main" id="{0D44DD3B-DF5C-DB49-973B-91594D339B01}"/>
              </a:ext>
            </a:extLst>
          </p:cNvPr>
          <p:cNvSpPr/>
          <p:nvPr/>
        </p:nvSpPr>
        <p:spPr>
          <a:xfrm rot="1728611">
            <a:off x="2552399" y="1892887"/>
            <a:ext cx="1473798" cy="95743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395536" y="1100704"/>
            <a:ext cx="8352927" cy="3886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para o sistema de coordenadas VERMELHO o movimento é bidimensional!!!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2F0CF6D-6950-8241-A89A-547D63F18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Movimento Retilíneo Uniformemente Variado (</a:t>
            </a:r>
            <a:r>
              <a:rPr lang="pt-BR" dirty="0" err="1"/>
              <a:t>MRUV</a:t>
            </a:r>
            <a:r>
              <a:rPr lang="pt-BR" dirty="0"/>
              <a:t>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FE859DF-A182-6146-A97B-D0FD6E68D473}"/>
              </a:ext>
            </a:extLst>
          </p:cNvPr>
          <p:cNvSpPr txBox="1"/>
          <p:nvPr/>
        </p:nvSpPr>
        <p:spPr>
          <a:xfrm>
            <a:off x="395536" y="695856"/>
            <a:ext cx="1332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p:sp>
        <p:nvSpPr>
          <p:cNvPr id="21" name="Espaço Reservado para Data 20">
            <a:extLst>
              <a:ext uri="{FF2B5EF4-FFF2-40B4-BE49-F238E27FC236}">
                <a16:creationId xmlns:a16="http://schemas.microsoft.com/office/drawing/2014/main" id="{09F1FB8D-952F-B542-AC7F-8E54009D1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CC1A2-CC9E-0E4A-B454-437A35FB775D}" type="datetime1">
              <a:rPr lang="pt-BR" smtClean="0"/>
              <a:t>23/05/2019</a:t>
            </a:fld>
            <a:endParaRPr lang="fr-FR"/>
          </a:p>
        </p:txBody>
      </p:sp>
      <p:sp>
        <p:nvSpPr>
          <p:cNvPr id="22" name="Espaço Reservado para Rodapé 21">
            <a:extLst>
              <a:ext uri="{FF2B5EF4-FFF2-40B4-BE49-F238E27FC236}">
                <a16:creationId xmlns:a16="http://schemas.microsoft.com/office/drawing/2014/main" id="{B9D91480-4D48-4741-82BA-335E4E1FF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23" name="Espaço Reservado para Número de Slide 22">
            <a:extLst>
              <a:ext uri="{FF2B5EF4-FFF2-40B4-BE49-F238E27FC236}">
                <a16:creationId xmlns:a16="http://schemas.microsoft.com/office/drawing/2014/main" id="{2BD6C622-3F9B-1E40-86B7-96208CBE7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19" name="Triângulo Retângulo 18">
            <a:extLst>
              <a:ext uri="{FF2B5EF4-FFF2-40B4-BE49-F238E27FC236}">
                <a16:creationId xmlns:a16="http://schemas.microsoft.com/office/drawing/2014/main" id="{081437EC-3042-5F41-84AE-9CBBF2C26B58}"/>
              </a:ext>
            </a:extLst>
          </p:cNvPr>
          <p:cNvSpPr/>
          <p:nvPr/>
        </p:nvSpPr>
        <p:spPr>
          <a:xfrm>
            <a:off x="1048870" y="1717863"/>
            <a:ext cx="7566212" cy="4159623"/>
          </a:xfrm>
          <a:prstGeom prst="rt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1E22334A-E313-A44E-91BC-F85F729FBB55}"/>
              </a:ext>
            </a:extLst>
          </p:cNvPr>
          <p:cNvSpPr/>
          <p:nvPr/>
        </p:nvSpPr>
        <p:spPr>
          <a:xfrm rot="1728611">
            <a:off x="2552400" y="1906041"/>
            <a:ext cx="1473798" cy="95743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911A10BD-1C72-104B-A4AD-5DD75C31C095}"/>
              </a:ext>
            </a:extLst>
          </p:cNvPr>
          <p:cNvCxnSpPr>
            <a:cxnSpLocks/>
            <a:stCxn id="19" idx="2"/>
          </p:cNvCxnSpPr>
          <p:nvPr/>
        </p:nvCxnSpPr>
        <p:spPr>
          <a:xfrm flipV="1">
            <a:off x="1048870" y="2410691"/>
            <a:ext cx="2240595" cy="3466795"/>
          </a:xfrm>
          <a:prstGeom prst="straightConnector1">
            <a:avLst/>
          </a:prstGeom>
          <a:ln w="38100" cap="rnd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976FF406-37DF-084F-B6E4-953BA8879260}"/>
                  </a:ext>
                </a:extLst>
              </p:cNvPr>
              <p:cNvSpPr txBox="1"/>
              <p:nvPr/>
            </p:nvSpPr>
            <p:spPr>
              <a:xfrm>
                <a:off x="620944" y="4086878"/>
                <a:ext cx="3826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976FF406-37DF-084F-B6E4-953BA8879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44" y="4086878"/>
                <a:ext cx="382669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B5E3F1C4-11B3-3B46-A9A1-342DCA07AE52}"/>
              </a:ext>
            </a:extLst>
          </p:cNvPr>
          <p:cNvCxnSpPr>
            <a:stCxn id="19" idx="2"/>
          </p:cNvCxnSpPr>
          <p:nvPr/>
        </p:nvCxnSpPr>
        <p:spPr>
          <a:xfrm flipV="1">
            <a:off x="1048871" y="4333287"/>
            <a:ext cx="5823697" cy="1544198"/>
          </a:xfrm>
          <a:prstGeom prst="straightConnector1">
            <a:avLst/>
          </a:prstGeom>
          <a:ln w="38100" cap="rnd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C8FB995A-5B80-3640-AA09-258679FEB4A5}"/>
                  </a:ext>
                </a:extLst>
              </p:cNvPr>
              <p:cNvSpPr txBox="1"/>
              <p:nvPr/>
            </p:nvSpPr>
            <p:spPr>
              <a:xfrm rot="1680000">
                <a:off x="2675328" y="2010403"/>
                <a:ext cx="12795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pt-BR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pt-BR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pt-BR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pt-BR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),</m:t>
                      </m:r>
                      <m:r>
                        <a:rPr lang="pt-BR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pt-BR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pt-BR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pt-BR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))</m:t>
                      </m:r>
                    </m:oMath>
                  </m:oMathPara>
                </a14:m>
                <a:endParaRPr lang="pt-BR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C8FB995A-5B80-3640-AA09-258679FEB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80000">
                <a:off x="2675328" y="2010403"/>
                <a:ext cx="1279586" cy="369332"/>
              </a:xfrm>
              <a:prstGeom prst="rect">
                <a:avLst/>
              </a:prstGeom>
              <a:blipFill>
                <a:blip r:embed="rId3"/>
                <a:stretch>
                  <a:fillRect l="-2913" b="-684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D5E580DF-E58B-1147-97DF-6B87CC3847D1}"/>
                  </a:ext>
                </a:extLst>
              </p:cNvPr>
              <p:cNvSpPr txBox="1"/>
              <p:nvPr/>
            </p:nvSpPr>
            <p:spPr>
              <a:xfrm rot="1680000">
                <a:off x="6328033" y="3967361"/>
                <a:ext cx="12795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pt-BR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pt-BR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pt-BR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pt-BR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),</m:t>
                      </m:r>
                      <m:r>
                        <a:rPr lang="pt-BR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pt-BR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pt-BR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pt-BR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))</m:t>
                      </m:r>
                    </m:oMath>
                  </m:oMathPara>
                </a14:m>
                <a:endParaRPr lang="pt-BR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D5E580DF-E58B-1147-97DF-6B87CC384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80000">
                <a:off x="6328033" y="3967361"/>
                <a:ext cx="1279586" cy="369332"/>
              </a:xfrm>
              <a:prstGeom prst="rect">
                <a:avLst/>
              </a:prstGeom>
              <a:blipFill>
                <a:blip r:embed="rId4"/>
                <a:stretch>
                  <a:fillRect l="-3883" b="-684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01060BAF-6E63-9C4F-87B7-F2C50FB52285}"/>
              </a:ext>
            </a:extLst>
          </p:cNvPr>
          <p:cNvCxnSpPr>
            <a:cxnSpLocks/>
          </p:cNvCxnSpPr>
          <p:nvPr/>
        </p:nvCxnSpPr>
        <p:spPr>
          <a:xfrm>
            <a:off x="3937761" y="2708932"/>
            <a:ext cx="499696" cy="2684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24DBBFDB-4950-CB4D-9BE0-A68D2CD40B6D}"/>
                  </a:ext>
                </a:extLst>
              </p:cNvPr>
              <p:cNvSpPr txBox="1"/>
              <p:nvPr/>
            </p:nvSpPr>
            <p:spPr>
              <a:xfrm>
                <a:off x="4384971" y="2689428"/>
                <a:ext cx="6635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𝑣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24DBBFDB-4950-CB4D-9BE0-A68D2CD40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971" y="2689428"/>
                <a:ext cx="663515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84CE1072-1FE2-B949-BC3D-5512F882F598}"/>
              </a:ext>
            </a:extLst>
          </p:cNvPr>
          <p:cNvCxnSpPr>
            <a:cxnSpLocks/>
          </p:cNvCxnSpPr>
          <p:nvPr/>
        </p:nvCxnSpPr>
        <p:spPr>
          <a:xfrm>
            <a:off x="7517234" y="4694311"/>
            <a:ext cx="835899" cy="44904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F71DDB27-D1E2-1142-9140-9680CF8B983C}"/>
                  </a:ext>
                </a:extLst>
              </p:cNvPr>
              <p:cNvSpPr txBox="1"/>
              <p:nvPr/>
            </p:nvSpPr>
            <p:spPr>
              <a:xfrm>
                <a:off x="8273749" y="4774024"/>
                <a:ext cx="6635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𝑣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F71DDB27-D1E2-1142-9140-9680CF8B9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3749" y="4774024"/>
                <a:ext cx="663515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ABDF0D2B-1B08-5E4F-8FA9-38593133354C}"/>
              </a:ext>
            </a:extLst>
          </p:cNvPr>
          <p:cNvCxnSpPr/>
          <p:nvPr/>
        </p:nvCxnSpPr>
        <p:spPr>
          <a:xfrm>
            <a:off x="1056490" y="5877485"/>
            <a:ext cx="1663850" cy="0"/>
          </a:xfrm>
          <a:prstGeom prst="straightConnector1">
            <a:avLst/>
          </a:prstGeom>
          <a:ln w="50800" cap="rnd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78B42993-7484-F24A-8961-42F8B232AD1D}"/>
              </a:ext>
            </a:extLst>
          </p:cNvPr>
          <p:cNvCxnSpPr/>
          <p:nvPr/>
        </p:nvCxnSpPr>
        <p:spPr>
          <a:xfrm>
            <a:off x="129090" y="4924219"/>
            <a:ext cx="1663850" cy="0"/>
          </a:xfrm>
          <a:prstGeom prst="straightConnector1">
            <a:avLst/>
          </a:prstGeom>
          <a:ln w="50800" cap="rnd">
            <a:solidFill>
              <a:srgbClr val="FF0000"/>
            </a:solidFill>
            <a:tailEnd type="arrow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46C2F414-E204-5C47-A96B-BAA6CC967BFC}"/>
                  </a:ext>
                </a:extLst>
              </p:cNvPr>
              <p:cNvSpPr txBox="1"/>
              <p:nvPr/>
            </p:nvSpPr>
            <p:spPr>
              <a:xfrm>
                <a:off x="2543966" y="5877485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46C2F414-E204-5C47-A96B-BAA6CC967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966" y="5877485"/>
                <a:ext cx="36798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CaixaDeTexto 38">
            <a:extLst>
              <a:ext uri="{FF2B5EF4-FFF2-40B4-BE49-F238E27FC236}">
                <a16:creationId xmlns:a16="http://schemas.microsoft.com/office/drawing/2014/main" id="{BE2790C3-0E7B-4244-97CA-FA5404301B19}"/>
              </a:ext>
            </a:extLst>
          </p:cNvPr>
          <p:cNvSpPr txBox="1"/>
          <p:nvPr/>
        </p:nvSpPr>
        <p:spPr>
          <a:xfrm>
            <a:off x="5295024" y="5435597"/>
            <a:ext cx="219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pt-BR" dirty="0">
                <a:solidFill>
                  <a:srgbClr val="0000FF"/>
                </a:solidFill>
              </a:rPr>
              <a:t>Plano Inclinado</a:t>
            </a:r>
          </a:p>
        </p:txBody>
      </p:sp>
    </p:spTree>
    <p:extLst>
      <p:ext uri="{BB962C8B-B14F-4D97-AF65-F5344CB8AC3E}">
        <p14:creationId xmlns:p14="http://schemas.microsoft.com/office/powerpoint/2010/main" val="32871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9149 0.28958 " pathEditMode="relative" ptsTypes="AA">
                                      <p:cBhvr>
                                        <p:cTn id="1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1" animBg="1"/>
      <p:bldP spid="31" grpId="0"/>
      <p:bldP spid="32" grpId="0"/>
      <p:bldP spid="34" grpId="0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ângulo Retângulo 3"/>
          <p:cNvSpPr/>
          <p:nvPr/>
        </p:nvSpPr>
        <p:spPr>
          <a:xfrm>
            <a:off x="539552" y="2010544"/>
            <a:ext cx="7566212" cy="4159623"/>
          </a:xfrm>
          <a:prstGeom prst="rt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 rot="1728611">
            <a:off x="3323401" y="2885555"/>
            <a:ext cx="1473798" cy="95743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395536" y="1017822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Vamos escolher um referencial para analisar este movimento de forma UNIDIMENSIONAL!!!</a:t>
            </a:r>
            <a:endParaRPr lang="pt-BR" dirty="0"/>
          </a:p>
        </p:txBody>
      </p:sp>
      <p:grpSp>
        <p:nvGrpSpPr>
          <p:cNvPr id="36" name="Agrupar 35"/>
          <p:cNvGrpSpPr/>
          <p:nvPr/>
        </p:nvGrpSpPr>
        <p:grpSpPr>
          <a:xfrm rot="1769162">
            <a:off x="3428217" y="2008271"/>
            <a:ext cx="2686554" cy="1699625"/>
            <a:chOff x="5076161" y="1512418"/>
            <a:chExt cx="2686554" cy="1699625"/>
          </a:xfrm>
        </p:grpSpPr>
        <p:cxnSp>
          <p:nvCxnSpPr>
            <p:cNvPr id="30" name="Conector de Seta Reta 29"/>
            <p:cNvCxnSpPr/>
            <p:nvPr/>
          </p:nvCxnSpPr>
          <p:spPr>
            <a:xfrm>
              <a:off x="5998214" y="3212043"/>
              <a:ext cx="1663850" cy="0"/>
            </a:xfrm>
            <a:prstGeom prst="straightConnector1">
              <a:avLst/>
            </a:prstGeom>
            <a:ln w="44450" cap="rnd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de Seta Reta 30"/>
            <p:cNvCxnSpPr/>
            <p:nvPr/>
          </p:nvCxnSpPr>
          <p:spPr>
            <a:xfrm>
              <a:off x="5076161" y="2288917"/>
              <a:ext cx="1663850" cy="0"/>
            </a:xfrm>
            <a:prstGeom prst="straightConnector1">
              <a:avLst/>
            </a:prstGeom>
            <a:ln w="44450" cap="rnd">
              <a:solidFill>
                <a:schemeClr val="tx1"/>
              </a:solidFill>
              <a:tailEnd type="arrow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aixaDeTexto 31"/>
            <p:cNvSpPr txBox="1"/>
            <p:nvPr/>
          </p:nvSpPr>
          <p:spPr>
            <a:xfrm>
              <a:off x="5617622" y="1512418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33" name="CaixaDeTexto 32"/>
            <p:cNvSpPr txBox="1"/>
            <p:nvPr/>
          </p:nvSpPr>
          <p:spPr>
            <a:xfrm>
              <a:off x="7475457" y="2788791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</p:grpSp>
      <p:cxnSp>
        <p:nvCxnSpPr>
          <p:cNvPr id="37" name="Conector de Seta Reta 36"/>
          <p:cNvCxnSpPr/>
          <p:nvPr/>
        </p:nvCxnSpPr>
        <p:spPr>
          <a:xfrm flipH="1">
            <a:off x="3975109" y="3377791"/>
            <a:ext cx="15376" cy="1433340"/>
          </a:xfrm>
          <a:prstGeom prst="straightConnector1">
            <a:avLst/>
          </a:prstGeom>
          <a:ln w="50800" cap="rnd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/>
          <p:cNvCxnSpPr/>
          <p:nvPr/>
        </p:nvCxnSpPr>
        <p:spPr>
          <a:xfrm>
            <a:off x="3328781" y="4438497"/>
            <a:ext cx="651369" cy="372634"/>
          </a:xfrm>
          <a:prstGeom prst="straightConnector1">
            <a:avLst/>
          </a:prstGeom>
          <a:ln w="41275" cap="rnd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de Seta Reta 42"/>
          <p:cNvCxnSpPr/>
          <p:nvPr/>
        </p:nvCxnSpPr>
        <p:spPr>
          <a:xfrm flipH="1">
            <a:off x="3332409" y="3390493"/>
            <a:ext cx="651370" cy="1060706"/>
          </a:xfrm>
          <a:prstGeom prst="straightConnector1">
            <a:avLst/>
          </a:prstGeom>
          <a:ln w="44450" cap="rnd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aixaDeTexto 47"/>
              <p:cNvSpPr txBox="1"/>
              <p:nvPr/>
            </p:nvSpPr>
            <p:spPr>
              <a:xfrm>
                <a:off x="5743071" y="1511688"/>
                <a:ext cx="32856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pt-BR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pt-BR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é </m:t>
                    </m:r>
                    <m:r>
                      <a:rPr lang="pt-BR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𝑐𝑜𝑛𝑠𝑡𝑎𝑛𝑡𝑒</m:t>
                    </m:r>
                  </m:oMath>
                </a14:m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𝑦</m:t>
                    </m:r>
                  </m:oMath>
                </a14:m>
                <a:endParaRPr lang="pt-BR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endParaRPr lang="pt-B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pt-BR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pt-BR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é uniforme acelerado</a:t>
                </a:r>
              </a:p>
            </p:txBody>
          </p:sp>
        </mc:Choice>
        <mc:Fallback>
          <p:sp>
            <p:nvSpPr>
              <p:cNvPr id="48" name="CaixaDeTexto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071" y="1511688"/>
                <a:ext cx="3285670" cy="923330"/>
              </a:xfrm>
              <a:prstGeom prst="rect">
                <a:avLst/>
              </a:prstGeom>
              <a:blipFill>
                <a:blip r:embed="rId2"/>
                <a:stretch>
                  <a:fillRect t="-1351" b="-81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aixaDeTexto 48"/>
              <p:cNvSpPr txBox="1"/>
              <p:nvPr/>
            </p:nvSpPr>
            <p:spPr>
              <a:xfrm rot="1784764">
                <a:off x="3088346" y="4620038"/>
                <a:ext cx="8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𝑔𝑠𝑒𝑛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49" name="CaixaDeTexto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84764">
                <a:off x="3088346" y="4620038"/>
                <a:ext cx="881139" cy="276999"/>
              </a:xfrm>
              <a:prstGeom prst="rect">
                <a:avLst/>
              </a:prstGeom>
              <a:blipFill>
                <a:blip r:embed="rId3"/>
                <a:stretch>
                  <a:fillRect l="-8333" r="-8333" b="-1886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Retângulo 49"/>
              <p:cNvSpPr/>
              <p:nvPr/>
            </p:nvSpPr>
            <p:spPr>
              <a:xfrm>
                <a:off x="6811904" y="5800834"/>
                <a:ext cx="106107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50" name="Retângulo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1904" y="5800834"/>
                <a:ext cx="106107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CaixaDeTexto 50"/>
              <p:cNvSpPr txBox="1"/>
              <p:nvPr/>
            </p:nvSpPr>
            <p:spPr>
              <a:xfrm>
                <a:off x="602155" y="2160710"/>
                <a:ext cx="2149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51" name="CaixaDeTexto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55" y="2160710"/>
                <a:ext cx="214931" cy="276999"/>
              </a:xfrm>
              <a:prstGeom prst="rect">
                <a:avLst/>
              </a:prstGeom>
              <a:blipFill>
                <a:blip r:embed="rId5"/>
                <a:stretch>
                  <a:fillRect l="-22222" r="-22222" b="-217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Retângulo 51"/>
              <p:cNvSpPr/>
              <p:nvPr/>
            </p:nvSpPr>
            <p:spPr>
              <a:xfrm>
                <a:off x="4274531" y="5263723"/>
                <a:ext cx="14562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=90°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52" name="Retângulo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4531" y="5263723"/>
                <a:ext cx="1456296" cy="369332"/>
              </a:xfrm>
              <a:prstGeom prst="rect">
                <a:avLst/>
              </a:prstGeom>
              <a:blipFill>
                <a:blip r:embed="rId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aixaDeTexto 52"/>
              <p:cNvSpPr txBox="1"/>
              <p:nvPr/>
            </p:nvSpPr>
            <p:spPr>
              <a:xfrm>
                <a:off x="5811969" y="3249247"/>
                <a:ext cx="2936495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pt-BR" dirty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é o ângulo entre  a inclinação e a reta vertical!</a:t>
                </a:r>
              </a:p>
            </p:txBody>
          </p:sp>
        </mc:Choice>
        <mc:Fallback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69" y="3249247"/>
                <a:ext cx="2936495" cy="553998"/>
              </a:xfrm>
              <a:prstGeom prst="rect">
                <a:avLst/>
              </a:prstGeom>
              <a:blipFill>
                <a:blip r:embed="rId7"/>
                <a:stretch>
                  <a:fillRect l="-4741" t="-11364" r="-4310" b="-2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aixaDeTexto 53"/>
              <p:cNvSpPr txBox="1"/>
              <p:nvPr/>
            </p:nvSpPr>
            <p:spPr>
              <a:xfrm>
                <a:off x="4260105" y="3743309"/>
                <a:ext cx="2149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105" y="3743309"/>
                <a:ext cx="214931" cy="276999"/>
              </a:xfrm>
              <a:prstGeom prst="rect">
                <a:avLst/>
              </a:prstGeom>
              <a:blipFill>
                <a:blip r:embed="rId8"/>
                <a:stretch>
                  <a:fillRect l="-22222" r="-22222" b="-217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CaixaDeTexto 75"/>
          <p:cNvSpPr txBox="1"/>
          <p:nvPr/>
        </p:nvSpPr>
        <p:spPr>
          <a:xfrm>
            <a:off x="3601899" y="410181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7145DD34-7F1E-AA4C-B7F3-E918A9EEC011}"/>
              </a:ext>
            </a:extLst>
          </p:cNvPr>
          <p:cNvSpPr txBox="1"/>
          <p:nvPr/>
        </p:nvSpPr>
        <p:spPr>
          <a:xfrm>
            <a:off x="709620" y="5705836"/>
            <a:ext cx="219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pt-BR" dirty="0">
                <a:solidFill>
                  <a:srgbClr val="0000FF"/>
                </a:solidFill>
              </a:rPr>
              <a:t>Plano Inclinado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854A7A0-B9AC-A346-B777-2EA97974D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Movimento Retilíneo Uniformemente Variado (</a:t>
            </a:r>
            <a:r>
              <a:rPr lang="pt-BR" dirty="0" err="1"/>
              <a:t>MRUV</a:t>
            </a:r>
            <a:r>
              <a:rPr lang="pt-BR" dirty="0"/>
              <a:t>)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8FAB9243-CCF2-0942-B5A5-10F02006BD3D}"/>
              </a:ext>
            </a:extLst>
          </p:cNvPr>
          <p:cNvSpPr txBox="1"/>
          <p:nvPr/>
        </p:nvSpPr>
        <p:spPr>
          <a:xfrm>
            <a:off x="395536" y="695856"/>
            <a:ext cx="1332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B11FFAEC-085D-EB42-909C-131B0022C117}"/>
                  </a:ext>
                </a:extLst>
              </p:cNvPr>
              <p:cNvSpPr/>
              <p:nvPr/>
            </p:nvSpPr>
            <p:spPr>
              <a:xfrm>
                <a:off x="5689197" y="2531085"/>
                <a:ext cx="2650854" cy="5648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 = </m:t>
                      </m:r>
                      <m:sSub>
                        <m:sSubPr>
                          <m:ctrlPr>
                            <a:rPr lang="pt-BR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+ 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𝑣</m:t>
                      </m:r>
                      <m:r>
                        <a:rPr lang="pt-BR" i="1" baseline="-250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pt-BR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pt-BR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B11FFAEC-085D-EB42-909C-131B0022C1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197" y="2531085"/>
                <a:ext cx="2650854" cy="564898"/>
              </a:xfrm>
              <a:prstGeom prst="rect">
                <a:avLst/>
              </a:prstGeom>
              <a:blipFill>
                <a:blip r:embed="rId9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co 6">
            <a:extLst>
              <a:ext uri="{FF2B5EF4-FFF2-40B4-BE49-F238E27FC236}">
                <a16:creationId xmlns:a16="http://schemas.microsoft.com/office/drawing/2014/main" id="{C1B387B6-1447-3C42-A392-A825255D8C2A}"/>
              </a:ext>
            </a:extLst>
          </p:cNvPr>
          <p:cNvSpPr/>
          <p:nvPr/>
        </p:nvSpPr>
        <p:spPr>
          <a:xfrm>
            <a:off x="3535221" y="2987368"/>
            <a:ext cx="914400" cy="914400"/>
          </a:xfrm>
          <a:prstGeom prst="arc">
            <a:avLst>
              <a:gd name="adj1" fmla="val 1555522"/>
              <a:gd name="adj2" fmla="val 5174896"/>
            </a:avLst>
          </a:prstGeom>
          <a:ln w="254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Arco 40">
            <a:extLst>
              <a:ext uri="{FF2B5EF4-FFF2-40B4-BE49-F238E27FC236}">
                <a16:creationId xmlns:a16="http://schemas.microsoft.com/office/drawing/2014/main" id="{2BE7C07D-9001-3543-B4FF-986341629BFD}"/>
              </a:ext>
            </a:extLst>
          </p:cNvPr>
          <p:cNvSpPr/>
          <p:nvPr/>
        </p:nvSpPr>
        <p:spPr>
          <a:xfrm rot="1740000">
            <a:off x="3387815" y="3174374"/>
            <a:ext cx="914400" cy="914400"/>
          </a:xfrm>
          <a:prstGeom prst="arc">
            <a:avLst>
              <a:gd name="adj1" fmla="val 2875781"/>
              <a:gd name="adj2" fmla="val 5371950"/>
            </a:avLst>
          </a:prstGeom>
          <a:ln w="254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id="{0E0C2F90-567D-5843-93A4-1B1A07F88641}"/>
                  </a:ext>
                </a:extLst>
              </p:cNvPr>
              <p:cNvSpPr/>
              <p:nvPr/>
            </p:nvSpPr>
            <p:spPr>
              <a:xfrm>
                <a:off x="3995516" y="4607240"/>
                <a:ext cx="385875" cy="4029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id="{0E0C2F90-567D-5843-93A4-1B1A07F886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516" y="4607240"/>
                <a:ext cx="385875" cy="4029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C53CCD93-A19C-9D43-8085-23E6E7D00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921F1-02C9-9A4D-919E-01F91A0AFD41}" type="datetime1">
              <a:rPr lang="pt-BR" smtClean="0"/>
              <a:t>23/05/2019</a:t>
            </a:fld>
            <a:endParaRPr lang="fr-FR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49761A24-E896-B64A-B17D-3EC3892DB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E9475357-B799-A44C-BAE8-842C9E71C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84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uild="p"/>
      <p:bldP spid="49" grpId="0"/>
      <p:bldP spid="52" grpId="0"/>
      <p:bldP spid="53" grpId="0"/>
      <p:bldP spid="54" grpId="0"/>
      <p:bldP spid="76" grpId="0"/>
      <p:bldP spid="3" grpId="0"/>
      <p:bldP spid="7" grpId="0" animBg="1"/>
      <p:bldP spid="41" grpId="0" animBg="1"/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70762" y="2636912"/>
            <a:ext cx="820247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pt-BR" dirty="0">
                <a:latin typeface="Times New Roman"/>
                <a:cs typeface="Times New Roman"/>
              </a:rPr>
              <a:t>Com todos os materiais especificados no roteiro monte o sistema conforme descrito no roteiro. 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99F5DD-BBB7-4EBD-B002-18F6D22831B7}"/>
              </a:ext>
            </a:extLst>
          </p:cNvPr>
          <p:cNvSpPr txBox="1"/>
          <p:nvPr/>
        </p:nvSpPr>
        <p:spPr>
          <a:xfrm>
            <a:off x="470761" y="1071599"/>
            <a:ext cx="8431528" cy="1037400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  <a:buFont typeface="Arial"/>
              <a:buChar char="•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</a:t>
            </a: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Objetivos</a:t>
            </a:r>
          </a:p>
          <a:p>
            <a:pPr algn="just">
              <a:lnSpc>
                <a:spcPct val="12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(i) 	Estudar o movimento retilíneo (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MRU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e retilíneo uniformemente variado (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MRUV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algn="just">
              <a:lnSpc>
                <a:spcPct val="12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	Linearizar o gráfico que será produzido e encontrar a aceleração da gravidade.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8EE954-3050-42F9-A054-99F7DC3B3D2B}"/>
              </a:ext>
            </a:extLst>
          </p:cNvPr>
          <p:cNvSpPr txBox="1"/>
          <p:nvPr/>
        </p:nvSpPr>
        <p:spPr>
          <a:xfrm>
            <a:off x="470761" y="2290663"/>
            <a:ext cx="4488910" cy="34624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pt-BR" b="1" dirty="0">
                <a:latin typeface="Times New Roman"/>
                <a:cs typeface="Times New Roman"/>
              </a:rPr>
              <a:t>Início dos procedimentos experimentais:</a:t>
            </a:r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040633DA-D758-4DCC-A4F0-F31D9FCD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MRU</a:t>
            </a:r>
            <a:r>
              <a:rPr lang="pt-BR" dirty="0"/>
              <a:t> e </a:t>
            </a:r>
            <a:r>
              <a:rPr lang="pt-BR" dirty="0" err="1"/>
              <a:t>MRUV</a:t>
            </a:r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852B792-66D3-45FD-81D6-3981D363D3A5}"/>
              </a:ext>
            </a:extLst>
          </p:cNvPr>
          <p:cNvSpPr txBox="1"/>
          <p:nvPr/>
        </p:nvSpPr>
        <p:spPr>
          <a:xfrm>
            <a:off x="395536" y="69585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Procedimento Experimental</a:t>
            </a: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DA751FD-BF66-9D4E-B227-A47C7F2B4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7F9A5-2F4A-4642-9E89-60949F06AB2F}" type="datetime1">
              <a:rPr lang="pt-BR" smtClean="0"/>
              <a:t>23/05/2019</a:t>
            </a:fld>
            <a:endParaRPr lang="fr-F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10E2A77-B552-AE49-8F4F-205A68C33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F1BFA2E-9028-0B48-A112-99638B9ED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8EE64A8-9741-A946-980A-B97F800CC232}"/>
              </a:ext>
            </a:extLst>
          </p:cNvPr>
          <p:cNvSpPr txBox="1"/>
          <p:nvPr/>
        </p:nvSpPr>
        <p:spPr>
          <a:xfrm>
            <a:off x="107505" y="3212976"/>
            <a:ext cx="8565734" cy="3387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pt-BR" dirty="0">
                <a:latin typeface="Times New Roman"/>
                <a:cs typeface="Times New Roman"/>
              </a:rPr>
              <a:t>      Alguns cuidados devem ser tomados ao longo da execução experimental, são eles:</a:t>
            </a:r>
          </a:p>
          <a:p>
            <a:pPr marL="704850" indent="-342900" algn="just">
              <a:lnSpc>
                <a:spcPct val="120000"/>
              </a:lnSpc>
              <a:buFont typeface="+mj-lt"/>
              <a:buAutoNum type="alphaLcParenR"/>
              <a:tabLst>
                <a:tab pos="5024438" algn="l"/>
              </a:tabLst>
            </a:pP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Noto Sans CJK SC Regular" charset="0"/>
                <a:cs typeface="Times New Roman" panose="02020603050405020304" pitchFamily="18" charset="0"/>
              </a:rPr>
              <a:t>Nunca movimente os carrinhos sobre o trilho sem que o gerador de fluxo de ar esteja funcionando. Isso pode provocar arranhões na superfície do trilho</a:t>
            </a:r>
            <a:r>
              <a:rPr lang="pt-BR" dirty="0">
                <a:solidFill>
                  <a:srgbClr val="000000"/>
                </a:solidFill>
                <a:ea typeface="Noto Sans CJK SC Regular" charset="0"/>
                <a:cs typeface="Noto Sans CJK SC Regular" charset="0"/>
              </a:rPr>
              <a:t>.</a:t>
            </a:r>
            <a:endParaRPr lang="pt-BR" dirty="0">
              <a:latin typeface="Times New Roman"/>
              <a:cs typeface="Times New Roman"/>
            </a:endParaRPr>
          </a:p>
          <a:p>
            <a:pPr marL="704850" indent="-342900" algn="just">
              <a:lnSpc>
                <a:spcPct val="120000"/>
              </a:lnSpc>
              <a:buFont typeface="+mj-lt"/>
              <a:buAutoNum type="alphaLcParenR" startAt="2"/>
              <a:tabLst>
                <a:tab pos="5024438" algn="l"/>
              </a:tabLst>
            </a:pP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Noto Sans CJK SC Regular" charset="0"/>
                <a:cs typeface="Times New Roman" panose="02020603050405020304" pitchFamily="18" charset="0"/>
              </a:rPr>
              <a:t>Tenha cuidado com o equipamento. Uma queda de alguns centímetros pode inutilizar o carrinho por completo</a:t>
            </a:r>
          </a:p>
          <a:p>
            <a:pPr marL="704850" indent="-342900" algn="just">
              <a:lnSpc>
                <a:spcPct val="120000"/>
              </a:lnSpc>
              <a:buFont typeface="+mj-lt"/>
              <a:buAutoNum type="alphaLcParenR" startAt="2"/>
              <a:tabLst>
                <a:tab pos="5024438" algn="l"/>
              </a:tabLst>
            </a:pPr>
            <a:r>
              <a:rPr lang="pt-BR" b="1" dirty="0">
                <a:latin typeface="Times New Roman"/>
                <a:cs typeface="Times New Roman"/>
              </a:rPr>
              <a:t>Garanta que o trilho não esteja inclinado</a:t>
            </a:r>
            <a:r>
              <a:rPr lang="pt-BR" dirty="0">
                <a:latin typeface="Times New Roman"/>
                <a:cs typeface="Times New Roman"/>
              </a:rPr>
              <a:t>. Posicione o carrinho no centro do trilho e ligue o compressor de ar. Certifique-se de que o carrinho se movimenta sem atrito e que o trilho esteja bem nivelado. Caso contrário, ajuste os trilhos com o parafuso, para os trilhos mais novos, ou com calço, para os trilhos mais antigos.</a:t>
            </a:r>
          </a:p>
          <a:p>
            <a:pPr marL="704850" indent="-342900" algn="just">
              <a:lnSpc>
                <a:spcPct val="120000"/>
              </a:lnSpc>
              <a:buFont typeface="+mj-lt"/>
              <a:buAutoNum type="alphaLcParenR" startAt="2"/>
              <a:tabLst>
                <a:tab pos="5024438" algn="l"/>
              </a:tabLst>
            </a:pPr>
            <a:endParaRPr lang="pt-BR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4155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628650" y="1489647"/>
            <a:ext cx="5566725" cy="18003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14000"/>
              </a:lnSpc>
              <a:spcBef>
                <a:spcPts val="600"/>
              </a:spcBef>
              <a:buFont typeface="+mj-lt"/>
              <a:buAutoNum type="alphaLcParenR"/>
            </a:pPr>
            <a:r>
              <a:rPr lang="pt-BR" dirty="0">
                <a:latin typeface="times new roman"/>
                <a:cs typeface="times new roman"/>
              </a:rPr>
              <a:t>Nunca deixe os carrinhos diretamente em cima da bancada.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buFont typeface="+mj-lt"/>
              <a:buAutoNum type="alphaLcParenR"/>
            </a:pPr>
            <a:r>
              <a:rPr lang="pt-BR" dirty="0">
                <a:latin typeface="times new roman"/>
                <a:cs typeface="times new roman"/>
              </a:rPr>
              <a:t>Posicione os carrinhos sobre as espumas disponíveis sobre a bancada;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buFont typeface="+mj-lt"/>
              <a:buAutoNum type="alphaLcParenR"/>
            </a:pPr>
            <a:endParaRPr lang="pt-BR" dirty="0">
              <a:latin typeface="times new roman"/>
              <a:cs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8EE954-3050-42F9-A054-99F7DC3B3D2B}"/>
              </a:ext>
            </a:extLst>
          </p:cNvPr>
          <p:cNvSpPr txBox="1"/>
          <p:nvPr/>
        </p:nvSpPr>
        <p:spPr>
          <a:xfrm>
            <a:off x="470761" y="1103641"/>
            <a:ext cx="4488910" cy="34624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pt-BR" b="1" dirty="0">
                <a:latin typeface="Times New Roman"/>
                <a:cs typeface="Times New Roman"/>
              </a:rPr>
              <a:t>Advertências</a:t>
            </a:r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040633DA-D758-4DCC-A4F0-F31D9FCD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MRU</a:t>
            </a:r>
            <a:r>
              <a:rPr lang="pt-BR" dirty="0"/>
              <a:t> e </a:t>
            </a:r>
            <a:r>
              <a:rPr lang="pt-BR" dirty="0" err="1"/>
              <a:t>MRUV</a:t>
            </a:r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852B792-66D3-45FD-81D6-3981D363D3A5}"/>
              </a:ext>
            </a:extLst>
          </p:cNvPr>
          <p:cNvSpPr txBox="1"/>
          <p:nvPr/>
        </p:nvSpPr>
        <p:spPr>
          <a:xfrm>
            <a:off x="395536" y="69585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Procedimento Experimental</a:t>
            </a: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DA751FD-BF66-9D4E-B227-A47C7F2B4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3D85E-029F-FC4C-B809-9176712E9982}" type="datetime1">
              <a:rPr lang="pt-BR" smtClean="0"/>
              <a:t>23/05/2019</a:t>
            </a:fld>
            <a:endParaRPr lang="fr-F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10E2A77-B552-AE49-8F4F-205A68C33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F1BFA2E-9028-0B48-A112-99638B9ED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7</a:t>
            </a:fld>
            <a:endParaRPr lang="fr-FR"/>
          </a:p>
        </p:txBody>
      </p:sp>
      <p:pic>
        <p:nvPicPr>
          <p:cNvPr id="15" name="Imagem 6" descr="Uma imagem contendo dispositivo&#10;&#10;Descrição gerada com muito alta confiança">
            <a:extLst>
              <a:ext uri="{FF2B5EF4-FFF2-40B4-BE49-F238E27FC236}">
                <a16:creationId xmlns:a16="http://schemas.microsoft.com/office/drawing/2014/main" id="{C9A7F523-0AAF-F547-9E48-B8F9D5D51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752" y="1449890"/>
            <a:ext cx="2743200" cy="1806021"/>
          </a:xfrm>
          <a:prstGeom prst="rect">
            <a:avLst/>
          </a:prstGeom>
        </p:spPr>
      </p:pic>
      <p:pic>
        <p:nvPicPr>
          <p:cNvPr id="16" name="Imagem 11">
            <a:extLst>
              <a:ext uri="{FF2B5EF4-FFF2-40B4-BE49-F238E27FC236}">
                <a16:creationId xmlns:a16="http://schemas.microsoft.com/office/drawing/2014/main" id="{E43B4B11-519E-154C-A85B-EFEF44D0D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752" y="3255911"/>
            <a:ext cx="2743200" cy="1989145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4E21449-4C78-1B46-92D3-4C5EE7CBD90B}"/>
              </a:ext>
            </a:extLst>
          </p:cNvPr>
          <p:cNvSpPr/>
          <p:nvPr/>
        </p:nvSpPr>
        <p:spPr>
          <a:xfrm>
            <a:off x="576064" y="2996952"/>
            <a:ext cx="5621238" cy="2747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14000"/>
              </a:lnSpc>
              <a:spcBef>
                <a:spcPts val="600"/>
              </a:spcBef>
              <a:buFont typeface="+mj-lt"/>
              <a:buAutoNum type="alphaLcParenR" startAt="3"/>
            </a:pPr>
            <a:r>
              <a:rPr lang="pt-BR" dirty="0">
                <a:latin typeface="times new roman"/>
                <a:cs typeface="times new roman"/>
              </a:rPr>
              <a:t>O movimento sempre iniciará do lado oposto ao eixo que permite inclinar o trilho de ar. Perceba que a bobina responsável por impulsionar ou prender o carrinho encontra-se na posição do início do experimento.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buFont typeface="+mj-lt"/>
              <a:buAutoNum type="alphaLcParenR" startAt="3"/>
            </a:pPr>
            <a:r>
              <a:rPr lang="pt-BR" dirty="0">
                <a:latin typeface="times new roman"/>
                <a:cs typeface="times new roman"/>
              </a:rPr>
              <a:t>O ângulo máximo de inclinação do trilho deve ser 10°.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buFont typeface="+mj-lt"/>
              <a:buAutoNum type="alphaLcParenR" startAt="3"/>
            </a:pPr>
            <a:r>
              <a:rPr lang="pt-BR" dirty="0">
                <a:latin typeface="times new roman"/>
                <a:cs typeface="times new roman"/>
              </a:rPr>
              <a:t>Nunca aperte o botão que fornece impulso ao carrinho com o compressor desligado.</a:t>
            </a:r>
          </a:p>
        </p:txBody>
      </p:sp>
    </p:spTree>
    <p:extLst>
      <p:ext uri="{BB962C8B-B14F-4D97-AF65-F5344CB8AC3E}">
        <p14:creationId xmlns:p14="http://schemas.microsoft.com/office/powerpoint/2010/main" val="1987845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2372163-81CA-464E-B84C-6818B58BBB6B}"/>
              </a:ext>
            </a:extLst>
          </p:cNvPr>
          <p:cNvSpPr txBox="1"/>
          <p:nvPr/>
        </p:nvSpPr>
        <p:spPr>
          <a:xfrm>
            <a:off x="395536" y="864078"/>
            <a:ext cx="8352928" cy="4770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500" b="1" i="1" dirty="0">
                <a:solidFill>
                  <a:srgbClr val="FF0000"/>
                </a:solidFill>
                <a:latin typeface="Times New Roman"/>
                <a:cs typeface="Times New Roman"/>
              </a:rPr>
              <a:t>MRU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" y="1412776"/>
            <a:ext cx="6648450" cy="4791075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6760470" y="1768468"/>
            <a:ext cx="198799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Imã e bobina utilizados para impulsionar o carrinho</a:t>
            </a:r>
          </a:p>
          <a:p>
            <a:pPr algn="ctr"/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Ao apertar o botão o carrinho é impulsionado!</a:t>
            </a:r>
          </a:p>
          <a:p>
            <a:pPr algn="ctr"/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eta Dobrada 4"/>
          <p:cNvSpPr/>
          <p:nvPr/>
        </p:nvSpPr>
        <p:spPr>
          <a:xfrm>
            <a:off x="3640041" y="1884898"/>
            <a:ext cx="3048186" cy="127145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64F57F62-2B0E-AE41-9711-851FC4EA2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MRU</a:t>
            </a:r>
            <a:r>
              <a:rPr lang="pt-BR" dirty="0"/>
              <a:t> e </a:t>
            </a:r>
            <a:r>
              <a:rPr lang="pt-BR" dirty="0" err="1"/>
              <a:t>MRUV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5327539-2B19-2741-8F0E-2C7059CB3188}"/>
              </a:ext>
            </a:extLst>
          </p:cNvPr>
          <p:cNvSpPr txBox="1"/>
          <p:nvPr/>
        </p:nvSpPr>
        <p:spPr>
          <a:xfrm>
            <a:off x="395536" y="69585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Procedimento Experimental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D38DC38-0CE6-4142-BAEA-5292862B4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991BE-0191-F247-BFB2-AF44B1012B6E}" type="datetime1">
              <a:rPr lang="pt-BR" smtClean="0"/>
              <a:t>23/05/2019</a:t>
            </a:fld>
            <a:endParaRPr lang="fr-F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DDCDC3D-4739-0D4F-A941-271E710E5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B079FB47-04F4-F64F-B2EB-8D2DB294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6216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341132"/>
            <a:ext cx="6707480" cy="486727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2372163-81CA-464E-B84C-6818B58BBB6B}"/>
              </a:ext>
            </a:extLst>
          </p:cNvPr>
          <p:cNvSpPr txBox="1"/>
          <p:nvPr/>
        </p:nvSpPr>
        <p:spPr>
          <a:xfrm>
            <a:off x="395536" y="864078"/>
            <a:ext cx="8352928" cy="4770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500" b="1" i="1" dirty="0">
                <a:solidFill>
                  <a:srgbClr val="FF0000"/>
                </a:solidFill>
                <a:latin typeface="Times New Roman"/>
                <a:cs typeface="Times New Roman"/>
              </a:rPr>
              <a:t>MRUV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6858304" y="1347123"/>
            <a:ext cx="189016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Ferrite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bobina utilizados para segurar  o carrinho ao inclinar o trilho!</a:t>
            </a:r>
          </a:p>
          <a:p>
            <a:pPr algn="ctr"/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Ao soltar o botão o carrinho desce o trilho de ar.</a:t>
            </a:r>
          </a:p>
        </p:txBody>
      </p:sp>
      <p:sp>
        <p:nvSpPr>
          <p:cNvPr id="5" name="Seta Dobrada 4"/>
          <p:cNvSpPr/>
          <p:nvPr/>
        </p:nvSpPr>
        <p:spPr>
          <a:xfrm>
            <a:off x="3046736" y="2197100"/>
            <a:ext cx="3840256" cy="140279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E5D6A3C-DF86-934F-97CE-4F54B0B9405E}"/>
              </a:ext>
            </a:extLst>
          </p:cNvPr>
          <p:cNvSpPr txBox="1"/>
          <p:nvPr/>
        </p:nvSpPr>
        <p:spPr>
          <a:xfrm>
            <a:off x="395536" y="69585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Procedimento Experimental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E13DD7-2F2D-B147-9F03-5F24A4198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MRU</a:t>
            </a:r>
            <a:r>
              <a:rPr lang="pt-BR" dirty="0"/>
              <a:t> e </a:t>
            </a:r>
            <a:r>
              <a:rPr lang="pt-BR" dirty="0" err="1"/>
              <a:t>MRUV</a:t>
            </a:r>
            <a:endParaRPr lang="pt-BR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BF94354-A0E9-AE44-B00B-FC25D6EC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B6003-0A8E-9540-854D-6DDA763FF933}" type="datetime1">
              <a:rPr lang="pt-BR" smtClean="0"/>
              <a:t>23/05/2019</a:t>
            </a:fld>
            <a:endParaRPr lang="fr-FR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752FFDF0-93E5-6848-985D-925B9B1F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BAC20601-2A78-E947-97E8-ADF9A1EE6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70917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0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Física Experimental I&amp;quot;&quot;/&gt;&lt;property id=&quot;20307&quot; value=&quot;256&quot;/&gt;&lt;/object&gt;&lt;object type=&quot;3&quot; unique_id=&quot;10005&quot;&gt;&lt;property id=&quot;20148&quot; value=&quot;5&quot;/&gt;&lt;property id=&quot;20300&quot; value=&quot;Slide 2 - &amp;quot;Apresentação&amp;quot;&quot;/&gt;&lt;property id=&quot;20307&quot; value=&quot;531&quot;/&gt;&lt;/object&gt;&lt;object type=&quot;3&quot; unique_id=&quot;10007&quot;&gt;&lt;property id=&quot;20148&quot; value=&quot;5&quot;/&gt;&lt;property id=&quot;20300&quot; value=&quot;Slide 4 - &amp;quot;Desenvolvimento do curso&amp;quot;&quot;/&gt;&lt;property id=&quot;20307&quot; value=&quot;537&quot;/&gt;&lt;/object&gt;&lt;object type=&quot;3&quot; unique_id=&quot;10008&quot;&gt;&lt;property id=&quot;20148&quot; value=&quot;5&quot;/&gt;&lt;property id=&quot;20300&quot; value=&quot;Slide 5 - &amp;quot;Informações Gerais sobre o curso&amp;quot;&quot;/&gt;&lt;property id=&quot;20307&quot; value=&quot;538&quot;/&gt;&lt;/object&gt;&lt;object type=&quot;3&quot; unique_id=&quot;10009&quot;&gt;&lt;property id=&quot;20148&quot; value=&quot;5&quot;/&gt;&lt;property id=&quot;20300&quot; value=&quot;Slide 6 - &amp;quot;Relatórios&amp;quot;&quot;/&gt;&lt;property id=&quot;20307&quot; value=&quot;533&quot;/&gt;&lt;/object&gt;&lt;object type=&quot;3&quot; unique_id=&quot;10010&quot;&gt;&lt;property id=&quot;20148&quot; value=&quot;5&quot;/&gt;&lt;property id=&quot;20300&quot; value=&quot;Slide 7 - &amp;quot;Relatórios&amp;quot;&quot;/&gt;&lt;property id=&quot;20307&quot; value=&quot;534&quot;/&gt;&lt;/object&gt;&lt;object type=&quot;3&quot; unique_id=&quot;10011&quot;&gt;&lt;property id=&quot;20148&quot; value=&quot;5&quot;/&gt;&lt;property id=&quot;20300&quot; value=&quot;Slide 8 - &amp;quot;Relatórios&amp;quot;&quot;/&gt;&lt;property id=&quot;20307&quot; value=&quot;535&quot;/&gt;&lt;/object&gt;&lt;object type=&quot;3&quot; unique_id=&quot;10012&quot;&gt;&lt;property id=&quot;20148&quot; value=&quot;5&quot;/&gt;&lt;property id=&quot;20300&quot; value=&quot;Slide 9 - &amp;quot;Relatórios&amp;quot;&quot;/&gt;&lt;property id=&quot;20307&quot; value=&quot;536&quot;/&gt;&lt;/object&gt;&lt;object type=&quot;3&quot; unique_id=&quot;10013&quot;&gt;&lt;property id=&quot;20148&quot; value=&quot;5&quot;/&gt;&lt;property id=&quot;20300&quot; value=&quot;Slide 11 - &amp;quot;Grandezas Físicas e Padrões de Medidas&amp;quot;&quot;/&gt;&lt;property id=&quot;20307&quot; value=&quot;393&quot;/&gt;&lt;/object&gt;&lt;object type=&quot;3&quot; unique_id=&quot;10014&quot;&gt;&lt;property id=&quot;20148&quot; value=&quot;5&quot;/&gt;&lt;property id=&quot;20300&quot; value=&quot;Slide 12 - &amp;quot;Grandezas Físicas e Padrões de Medidas&amp;quot;&quot;/&gt;&lt;property id=&quot;20307&quot; value=&quot;539&quot;/&gt;&lt;/object&gt;&lt;object type=&quot;3&quot; unique_id=&quot;10015&quot;&gt;&lt;property id=&quot;20148&quot; value=&quot;5&quot;/&gt;&lt;property id=&quot;20300&quot; value=&quot;Slide 13 - &amp;quot;Grandezas Físicas e Padrões de Medidas&amp;quot;&quot;/&gt;&lt;property id=&quot;20307&quot; value=&quot;541&quot;/&gt;&lt;/object&gt;&lt;object type=&quot;3&quot; unique_id=&quot;10016&quot;&gt;&lt;property id=&quot;20148&quot; value=&quot;5&quot;/&gt;&lt;property id=&quot;20300&quot; value=&quot;Slide 14 - &amp;quot;Grandezas Físicas e Padrões de Medidas&amp;quot;&quot;/&gt;&lt;property id=&quot;20307&quot; value=&quot;542&quot;/&gt;&lt;/object&gt;&lt;object type=&quot;3&quot; unique_id=&quot;10017&quot;&gt;&lt;property id=&quot;20148&quot; value=&quot;5&quot;/&gt;&lt;property id=&quot;20300&quot; value=&quot;Slide 15 - &amp;quot;Teoria de Erros e Medidas&amp;quot;&quot;/&gt;&lt;property id=&quot;20307&quot; value=&quot;494&quot;/&gt;&lt;/object&gt;&lt;object type=&quot;3&quot; unique_id=&quot;10018&quot;&gt;&lt;property id=&quot;20148&quot; value=&quot;5&quot;/&gt;&lt;property id=&quot;20300&quot; value=&quot;Slide 16 - &amp;quot;Teoria de Erros e Medidas&amp;quot;&quot;/&gt;&lt;property id=&quot;20307&quot; value=&quot;544&quot;/&gt;&lt;/object&gt;&lt;object type=&quot;3&quot; unique_id=&quot;10019&quot;&gt;&lt;property id=&quot;20148&quot; value=&quot;5&quot;/&gt;&lt;property id=&quot;20300&quot; value=&quot;Slide 17 - &amp;quot;Teoria de Erros e Medidas&amp;quot;&quot;/&gt;&lt;property id=&quot;20307&quot; value=&quot;545&quot;/&gt;&lt;/object&gt;&lt;object type=&quot;3&quot; unique_id=&quot;10020&quot;&gt;&lt;property id=&quot;20148&quot; value=&quot;5&quot;/&gt;&lt;property id=&quot;20300&quot; value=&quot;Slide 18 - &amp;quot;Teoria de Erros e Medidas&amp;quot;&quot;/&gt;&lt;property id=&quot;20307&quot; value=&quot;546&quot;/&gt;&lt;/object&gt;&lt;object type=&quot;3&quot; unique_id=&quot;10021&quot;&gt;&lt;property id=&quot;20148&quot; value=&quot;5&quot;/&gt;&lt;property id=&quot;20300&quot; value=&quot;Slide 19 - &amp;quot;Teoria de Erros e Medidas&amp;quot;&quot;/&gt;&lt;property id=&quot;20307&quot; value=&quot;547&quot;/&gt;&lt;/object&gt;&lt;object type=&quot;3&quot; unique_id=&quot;10022&quot;&gt;&lt;property id=&quot;20148&quot; value=&quot;5&quot;/&gt;&lt;property id=&quot;20300&quot; value=&quot;Slide 20 - &amp;quot;Teoria de Erros e Medidas&amp;quot;&quot;/&gt;&lt;property id=&quot;20307&quot; value=&quot;548&quot;/&gt;&lt;/object&gt;&lt;object type=&quot;3&quot; unique_id=&quot;10023&quot;&gt;&lt;property id=&quot;20148&quot; value=&quot;5&quot;/&gt;&lt;property id=&quot;20300&quot; value=&quot;Slide 21 - &amp;quot;Teoria de Erros e Medidas&amp;quot;&quot;/&gt;&lt;property id=&quot;20307&quot; value=&quot;549&quot;/&gt;&lt;/object&gt;&lt;object type=&quot;3&quot; unique_id=&quot;10024&quot;&gt;&lt;property id=&quot;20148&quot; value=&quot;5&quot;/&gt;&lt;property id=&quot;20300&quot; value=&quot;Slide 22 - &amp;quot;Teoria de Erros e Medidas&amp;quot;&quot;/&gt;&lt;property id=&quot;20307&quot; value=&quot;550&quot;/&gt;&lt;/object&gt;&lt;object type=&quot;3&quot; unique_id=&quot;10025&quot;&gt;&lt;property id=&quot;20148&quot; value=&quot;5&quot;/&gt;&lt;property id=&quot;20300&quot; value=&quot;Slide 23 - &amp;quot;Teoria de Erros e Medidas&amp;quot;&quot;/&gt;&lt;property id=&quot;20307&quot; value=&quot;551&quot;/&gt;&lt;/object&gt;&lt;object type=&quot;3&quot; unique_id=&quot;10026&quot;&gt;&lt;property id=&quot;20148&quot; value=&quot;5&quot;/&gt;&lt;property id=&quot;20300&quot; value=&quot;Slide 24 - &amp;quot;Teoria de Erros e Medidas&amp;quot;&quot;/&gt;&lt;property id=&quot;20307&quot; value=&quot;552&quot;/&gt;&lt;/object&gt;&lt;object type=&quot;3&quot; unique_id=&quot;10027&quot;&gt;&lt;property id=&quot;20148&quot; value=&quot;5&quot;/&gt;&lt;property id=&quot;20300&quot; value=&quot;Slide 25 - &amp;quot;Teoria de Erros e Medidas&amp;quot;&quot;/&gt;&lt;property id=&quot;20307&quot; value=&quot;553&quot;/&gt;&lt;/object&gt;&lt;object type=&quot;3&quot; unique_id=&quot;10028&quot;&gt;&lt;property id=&quot;20148&quot; value=&quot;5&quot;/&gt;&lt;property id=&quot;20300&quot; value=&quot;Slide 26 - &amp;quot;Teoria de Erros e Medidas&amp;quot;&quot;/&gt;&lt;property id=&quot;20307&quot; value=&quot;554&quot;/&gt;&lt;/object&gt;&lt;object type=&quot;3&quot; unique_id=&quot;10029&quot;&gt;&lt;property id=&quot;20148&quot; value=&quot;5&quot;/&gt;&lt;property id=&quot;20300&quot; value=&quot;Slide 27 - &amp;quot;Teoria de Erros e Medidas&amp;quot;&quot;/&gt;&lt;property id=&quot;20307&quot; value=&quot;555&quot;/&gt;&lt;/object&gt;&lt;object type=&quot;3&quot; unique_id=&quot;10030&quot;&gt;&lt;property id=&quot;20148&quot; value=&quot;5&quot;/&gt;&lt;property id=&quot;20300&quot; value=&quot;Slide 28 - &amp;quot;Teoria de Erros e Medidas&amp;quot;&quot;/&gt;&lt;property id=&quot;20307&quot; value=&quot;556&quot;/&gt;&lt;/object&gt;&lt;object type=&quot;3&quot; unique_id=&quot;10031&quot;&gt;&lt;property id=&quot;20148&quot; value=&quot;5&quot;/&gt;&lt;property id=&quot;20300&quot; value=&quot;Slide 29 - &amp;quot;Teoria de Erros e Medidas&amp;quot;&quot;/&gt;&lt;property id=&quot;20307&quot; value=&quot;559&quot;/&gt;&lt;/object&gt;&lt;object type=&quot;3&quot; unique_id=&quot;10032&quot;&gt;&lt;property id=&quot;20148&quot; value=&quot;5&quot;/&gt;&lt;property id=&quot;20300&quot; value=&quot;Slide 30 - &amp;quot;Teoria de Erros e Medidas&amp;quot;&quot;/&gt;&lt;property id=&quot;20307&quot; value=&quot;558&quot;/&gt;&lt;/object&gt;&lt;object type=&quot;3&quot; unique_id=&quot;10033&quot;&gt;&lt;property id=&quot;20148&quot; value=&quot;5&quot;/&gt;&lt;property id=&quot;20300&quot; value=&quot;Slide 31 - &amp;quot;Teoria de Erros e Medidas&amp;quot;&quot;/&gt;&lt;property id=&quot;20307&quot; value=&quot;557&quot;/&gt;&lt;/object&gt;&lt;object type=&quot;3&quot; unique_id=&quot;10034&quot;&gt;&lt;property id=&quot;20148&quot; value=&quot;5&quot;/&gt;&lt;property id=&quot;20300&quot; value=&quot;Slide 32 - &amp;quot;Teoria de Erros e Medidas&amp;quot;&quot;/&gt;&lt;property id=&quot;20307&quot; value=&quot;560&quot;/&gt;&lt;/object&gt;&lt;object type=&quot;3&quot; unique_id=&quot;10035&quot;&gt;&lt;property id=&quot;20148&quot; value=&quot;5&quot;/&gt;&lt;property id=&quot;20300&quot; value=&quot;Slide 33 - &amp;quot;Teoria de Erros e Medidas&amp;quot;&quot;/&gt;&lt;property id=&quot;20307&quot; value=&quot;561&quot;/&gt;&lt;/object&gt;&lt;object type=&quot;3&quot; unique_id=&quot;10036&quot;&gt;&lt;property id=&quot;20148&quot; value=&quot;5&quot;/&gt;&lt;property id=&quot;20300&quot; value=&quot;Slide 34 - &amp;quot;Teoria de Erros e Medidas&amp;quot;&quot;/&gt;&lt;property id=&quot;20307&quot; value=&quot;562&quot;/&gt;&lt;/object&gt;&lt;object type=&quot;3&quot; unique_id=&quot;10037&quot;&gt;&lt;property id=&quot;20148&quot; value=&quot;5&quot;/&gt;&lt;property id=&quot;20300&quot; value=&quot;Slide 35 - &amp;quot;Gráficos&amp;quot;&quot;/&gt;&lt;property id=&quot;20307&quot; value=&quot;563&quot;/&gt;&lt;/object&gt;&lt;object type=&quot;3&quot; unique_id=&quot;10038&quot;&gt;&lt;property id=&quot;20148&quot; value=&quot;5&quot;/&gt;&lt;property id=&quot;20300&quot; value=&quot;Slide 36 - &amp;quot;Gráficos&amp;quot;&quot;/&gt;&lt;property id=&quot;20307&quot; value=&quot;569&quot;/&gt;&lt;/object&gt;&lt;object type=&quot;3&quot; unique_id=&quot;10039&quot;&gt;&lt;property id=&quot;20148&quot; value=&quot;5&quot;/&gt;&lt;property id=&quot;20300&quot; value=&quot;Slide 37 - &amp;quot;Gráficos&amp;quot;&quot;/&gt;&lt;property id=&quot;20307&quot; value=&quot;572&quot;/&gt;&lt;/object&gt;&lt;object type=&quot;3&quot; unique_id=&quot;10040&quot;&gt;&lt;property id=&quot;20148&quot; value=&quot;5&quot;/&gt;&lt;property id=&quot;20300&quot; value=&quot;Slide 38 - &amp;quot;Gráficos&amp;quot;&quot;/&gt;&lt;property id=&quot;20307&quot; value=&quot;573&quot;/&gt;&lt;/object&gt;&lt;object type=&quot;3&quot; unique_id=&quot;10041&quot;&gt;&lt;property id=&quot;20148&quot; value=&quot;5&quot;/&gt;&lt;property id=&quot;20300&quot; value=&quot;Slide 39 - &amp;quot;Gráficos&amp;quot;&quot;/&gt;&lt;property id=&quot;20307&quot; value=&quot;574&quot;/&gt;&lt;/object&gt;&lt;object type=&quot;3&quot; unique_id=&quot;10042&quot;&gt;&lt;property id=&quot;20148&quot; value=&quot;5&quot;/&gt;&lt;property id=&quot;20300&quot; value=&quot;Slide 40 - &amp;quot;Gráficos&amp;quot;&quot;/&gt;&lt;property id=&quot;20307&quot; value=&quot;566&quot;/&gt;&lt;/object&gt;&lt;object type=&quot;3&quot; unique_id=&quot;10043&quot;&gt;&lt;property id=&quot;20148&quot; value=&quot;5&quot;/&gt;&lt;property id=&quot;20300&quot; value=&quot;Slide 41 - &amp;quot;Gráficos&amp;quot;&quot;/&gt;&lt;property id=&quot;20307&quot; value=&quot;568&quot;/&gt;&lt;/object&gt;&lt;object type=&quot;3&quot; unique_id=&quot;10044&quot;&gt;&lt;property id=&quot;20148&quot; value=&quot;5&quot;/&gt;&lt;property id=&quot;20300&quot; value=&quot;Slide 43 - &amp;quot;Gráficos&amp;quot;&quot;/&gt;&lt;property id=&quot;20307&quot; value=&quot;576&quot;/&gt;&lt;/object&gt;&lt;object type=&quot;3&quot; unique_id=&quot;10045&quot;&gt;&lt;property id=&quot;20148&quot; value=&quot;5&quot;/&gt;&lt;property id=&quot;20300&quot; value=&quot;Slide 44 - &amp;quot;Gráficos&amp;quot;&quot;/&gt;&lt;property id=&quot;20307&quot; value=&quot;577&quot;/&gt;&lt;/object&gt;&lt;object type=&quot;3&quot; unique_id=&quot;10046&quot;&gt;&lt;property id=&quot;20148&quot; value=&quot;5&quot;/&gt;&lt;property id=&quot;20300&quot; value=&quot;Slide 45 - &amp;quot;Gráficos&amp;quot;&quot;/&gt;&lt;property id=&quot;20307&quot; value=&quot;578&quot;/&gt;&lt;/object&gt;&lt;object type=&quot;3&quot; unique_id=&quot;10047&quot;&gt;&lt;property id=&quot;20148&quot; value=&quot;5&quot;/&gt;&lt;property id=&quot;20300&quot; value=&quot;Slide 46 - &amp;quot;Gráficos&amp;quot;&quot;/&gt;&lt;property id=&quot;20307&quot; value=&quot;580&quot;/&gt;&lt;/object&gt;&lt;object type=&quot;3&quot; unique_id=&quot;10048&quot;&gt;&lt;property id=&quot;20148&quot; value=&quot;5&quot;/&gt;&lt;property id=&quot;20300&quot; value=&quot;Slide 47 - &amp;quot;Gráficos&amp;quot;&quot;/&gt;&lt;property id=&quot;20307&quot; value=&quot;581&quot;/&gt;&lt;/object&gt;&lt;object type=&quot;3&quot; unique_id=&quot;10049&quot;&gt;&lt;property id=&quot;20148&quot; value=&quot;5&quot;/&gt;&lt;property id=&quot;20300&quot; value=&quot;Slide 48 - &amp;quot;Gráficos&amp;quot;&quot;/&gt;&lt;property id=&quot;20307&quot; value=&quot;582&quot;/&gt;&lt;/object&gt;&lt;object type=&quot;3&quot; unique_id=&quot;10050&quot;&gt;&lt;property id=&quot;20148&quot; value=&quot;5&quot;/&gt;&lt;property id=&quot;20300&quot; value=&quot;Slide 49 - &amp;quot;Gráficos&amp;quot;&quot;/&gt;&lt;property id=&quot;20307&quot; value=&quot;583&quot;/&gt;&lt;/object&gt;&lt;object type=&quot;3&quot; unique_id=&quot;10051&quot;&gt;&lt;property id=&quot;20148&quot; value=&quot;5&quot;/&gt;&lt;property id=&quot;20300&quot; value=&quot;Slide 50 - &amp;quot;Gráficos&amp;quot;&quot;/&gt;&lt;property id=&quot;20307&quot; value=&quot;584&quot;/&gt;&lt;/object&gt;&lt;object type=&quot;3&quot; unique_id=&quot;10052&quot;&gt;&lt;property id=&quot;20148&quot; value=&quot;5&quot;/&gt;&lt;property id=&quot;20300&quot; value=&quot;Slide 51 - &amp;quot;Gráficos&amp;quot;&quot;/&gt;&lt;property id=&quot;20307&quot; value=&quot;575&quot;/&gt;&lt;/object&gt;&lt;object type=&quot;3&quot; unique_id=&quot;10053&quot;&gt;&lt;property id=&quot;20148&quot; value=&quot;5&quot;/&gt;&lt;property id=&quot;20300&quot; value=&quot;Slide 3 - &amp;quot;Cronograma&amp;quot;&quot;/&gt;&lt;property id=&quot;20307&quot; value=&quot;585&quot;/&gt;&lt;/object&gt;&lt;object type=&quot;3&quot; unique_id=&quot;10054&quot;&gt;&lt;property id=&quot;20148&quot; value=&quot;5&quot;/&gt;&lt;property id=&quot;20300&quot; value=&quot;Slide 10 - &amp;quot;Rápida Revisão&amp;quot;&quot;/&gt;&lt;property id=&quot;20307&quot; value=&quot;586&quot;/&gt;&lt;/object&gt;&lt;object type=&quot;3&quot; unique_id=&quot;10055&quot;&gt;&lt;property id=&quot;20148&quot; value=&quot;5&quot;/&gt;&lt;property id=&quot;20300&quot; value=&quot;Slide 42 - &amp;quot;Aviso!&amp;quot;&quot;/&gt;&lt;property id=&quot;20307&quot; value=&quot;587&quot;/&gt;&lt;/object&gt;&lt;object type=&quot;3&quot; unique_id=&quot;10056&quot;&gt;&lt;property id=&quot;20148&quot; value=&quot;5&quot;/&gt;&lt;property id=&quot;20300&quot; value=&quot;Slide 52 - &amp;quot;Gráficos não Lineares&amp;quot;&quot;/&gt;&lt;property id=&quot;20307&quot; value=&quot;588&quot;/&gt;&lt;/object&gt;&lt;object type=&quot;3&quot; unique_id=&quot;10057&quot;&gt;&lt;property id=&quot;20148&quot; value=&quot;5&quot;/&gt;&lt;property id=&quot;20300&quot; value=&quot;Slide 53 - &amp;quot;Gráficos não Lineares&amp;quot;&quot;/&gt;&lt;property id=&quot;20307&quot; value=&quot;589&quot;/&gt;&lt;/object&gt;&lt;object type=&quot;3&quot; unique_id=&quot;10058&quot;&gt;&lt;property id=&quot;20148&quot; value=&quot;5&quot;/&gt;&lt;property id=&quot;20300&quot; value=&quot;Slide 54 - &amp;quot;Linearização de Gráficos&amp;quot;&quot;/&gt;&lt;property id=&quot;20307&quot; value=&quot;590&quot;/&gt;&lt;/object&gt;&lt;object type=&quot;3&quot; unique_id=&quot;10059&quot;&gt;&lt;property id=&quot;20148&quot; value=&quot;5&quot;/&gt;&lt;property id=&quot;20300&quot; value=&quot;Slide 55 - &amp;quot;Transformação em Lineares&amp;quot;&quot;/&gt;&lt;property id=&quot;20307&quot; value=&quot;591&quot;/&gt;&lt;/object&gt;&lt;object type=&quot;3&quot; unique_id=&quot;10060&quot;&gt;&lt;property id=&quot;20148&quot; value=&quot;5&quot;/&gt;&lt;property id=&quot;20300&quot; value=&quot;Slide 56 - &amp;quot;Construção De Gráficos&amp;quot;&quot;/&gt;&lt;property id=&quot;20307&quot; value=&quot;645&quot;/&gt;&lt;/object&gt;&lt;object type=&quot;3&quot; unique_id=&quot;10061&quot;&gt;&lt;property id=&quot;20148&quot; value=&quot;5&quot;/&gt;&lt;property id=&quot;20300&quot; value=&quot;Slide 57 - &amp;quot;Escala Linear&amp;quot;&quot;/&gt;&lt;property id=&quot;20307&quot; value=&quot;593&quot;/&gt;&lt;/object&gt;&lt;object type=&quot;3&quot; unique_id=&quot;10062&quot;&gt;&lt;property id=&quot;20148&quot; value=&quot;5&quot;/&gt;&lt;property id=&quot;20300&quot; value=&quot;Slide 58 - &amp;quot;Escala Linear&amp;quot;&quot;/&gt;&lt;property id=&quot;20307&quot; value=&quot;594&quot;/&gt;&lt;/object&gt;&lt;object type=&quot;3&quot; unique_id=&quot;10063&quot;&gt;&lt;property id=&quot;20148&quot; value=&quot;5&quot;/&gt;&lt;property id=&quot;20300&quot; value=&quot;Slide 59 - &amp;quot;Escala Logaritmica&amp;quot;&quot;/&gt;&lt;property id=&quot;20307&quot; value=&quot;596&quot;/&gt;&lt;/object&gt;&lt;object type=&quot;3&quot; unique_id=&quot;10064&quot;&gt;&lt;property id=&quot;20148&quot; value=&quot;5&quot;/&gt;&lt;property id=&quot;20300&quot; value=&quot;Slide 60 - &amp;quot;Escala Logaritmica&amp;quot;&quot;/&gt;&lt;property id=&quot;20307&quot; value=&quot;597&quot;/&gt;&lt;/object&gt;&lt;object type=&quot;3&quot; unique_id=&quot;10065&quot;&gt;&lt;property id=&quot;20148&quot; value=&quot;5&quot;/&gt;&lt;property id=&quot;20300&quot; value=&quot;Slide 61 - &amp;quot;Escala Logaritmica&amp;quot;&quot;/&gt;&lt;property id=&quot;20307&quot; value=&quot;598&quot;/&gt;&lt;/object&gt;&lt;object type=&quot;3&quot; unique_id=&quot;10066&quot;&gt;&lt;property id=&quot;20148&quot; value=&quot;5&quot;/&gt;&lt;property id=&quot;20300&quot; value=&quot;Slide 62 - &amp;quot;Escala Logaritmica&amp;quot;&quot;/&gt;&lt;property id=&quot;20307&quot; value=&quot;599&quot;/&gt;&lt;/object&gt;&lt;object type=&quot;3&quot; unique_id=&quot;10067&quot;&gt;&lt;property id=&quot;20148&quot; value=&quot;5&quot;/&gt;&lt;property id=&quot;20300&quot; value=&quot;Slide 63 - &amp;quot;Escala Logaritmica&amp;quot;&quot;/&gt;&lt;property id=&quot;20307&quot; value=&quot;600&quot;/&gt;&lt;/object&gt;&lt;object type=&quot;3&quot; unique_id=&quot;10068&quot;&gt;&lt;property id=&quot;20148&quot; value=&quot;5&quot;/&gt;&lt;property id=&quot;20300&quot; value=&quot;Slide 64 - &amp;quot;Escala Logaritmica&amp;quot;&quot;/&gt;&lt;property id=&quot;20307&quot; value=&quot;601&quot;/&gt;&lt;/object&gt;&lt;object type=&quot;3&quot; unique_id=&quot;10069&quot;&gt;&lt;property id=&quot;20148&quot; value=&quot;5&quot;/&gt;&lt;property id=&quot;20300&quot; value=&quot;Slide 65 - &amp;quot;Uso de Papel Mono-Log&amp;quot;&quot;/&gt;&lt;property id=&quot;20307&quot; value=&quot;602&quot;/&gt;&lt;/object&gt;&lt;object type=&quot;3&quot; unique_id=&quot;10070&quot;&gt;&lt;property id=&quot;20148&quot; value=&quot;5&quot;/&gt;&lt;property id=&quot;20300&quot; value=&quot;Slide 66 - &amp;quot;Uso de Papel Mono-Log&amp;quot;&quot;/&gt;&lt;property id=&quot;20307&quot; value=&quot;603&quot;/&gt;&lt;/object&gt;&lt;object type=&quot;3&quot; unique_id=&quot;10071&quot;&gt;&lt;property id=&quot;20148&quot; value=&quot;5&quot;/&gt;&lt;property id=&quot;20300&quot; value=&quot;Slide 67 - &amp;quot;Uso de Papel Mono-Log&amp;quot;&quot;/&gt;&lt;property id=&quot;20307&quot; value=&quot;604&quot;/&gt;&lt;/object&gt;&lt;object type=&quot;3&quot; unique_id=&quot;10072&quot;&gt;&lt;property id=&quot;20148&quot; value=&quot;5&quot;/&gt;&lt;property id=&quot;20300&quot; value=&quot;Slide 68 - &amp;quot;Uso de Papel Mono-Log&amp;quot;&quot;/&gt;&lt;property id=&quot;20307&quot; value=&quot;606&quot;/&gt;&lt;/object&gt;&lt;object type=&quot;3&quot; unique_id=&quot;10073&quot;&gt;&lt;property id=&quot;20148&quot; value=&quot;5&quot;/&gt;&lt;property id=&quot;20300&quot; value=&quot;Slide 69 - &amp;quot;Uso de Papel Mono-Log&amp;quot;&quot;/&gt;&lt;property id=&quot;20307&quot; value=&quot;607&quot;/&gt;&lt;/object&gt;&lt;object type=&quot;3&quot; unique_id=&quot;10074&quot;&gt;&lt;property id=&quot;20148&quot; value=&quot;5&quot;/&gt;&lt;property id=&quot;20300&quot; value=&quot;Slide 70 - &amp;quot;Uso de Papel Mono-Log&amp;quot;&quot;/&gt;&lt;property id=&quot;20307&quot; value=&quot;608&quot;/&gt;&lt;/object&gt;&lt;object type=&quot;3&quot; unique_id=&quot;10075&quot;&gt;&lt;property id=&quot;20148&quot; value=&quot;5&quot;/&gt;&lt;property id=&quot;20300&quot; value=&quot;Slide 71 - &amp;quot;Uso de Papel Mono-Log&amp;quot;&quot;/&gt;&lt;property id=&quot;20307&quot; value=&quot;609&quot;/&gt;&lt;/object&gt;&lt;object type=&quot;3&quot; unique_id=&quot;10076&quot;&gt;&lt;property id=&quot;20148&quot; value=&quot;5&quot;/&gt;&lt;property id=&quot;20300&quot; value=&quot;Slide 72 - &amp;quot;Uso de Papel Mono-Log&amp;quot;&quot;/&gt;&lt;property id=&quot;20307&quot; value=&quot;610&quot;/&gt;&lt;/object&gt;&lt;object type=&quot;3&quot; unique_id=&quot;10077&quot;&gt;&lt;property id=&quot;20148&quot; value=&quot;5&quot;/&gt;&lt;property id=&quot;20300&quot; value=&quot;Slide 73 - &amp;quot;Gráficos não Lineares&amp;quot;&quot;/&gt;&lt;property id=&quot;20307&quot; value=&quot;646&quot;/&gt;&lt;/object&gt;&lt;object type=&quot;3&quot; unique_id=&quot;10078&quot;&gt;&lt;property id=&quot;20148&quot; value=&quot;5&quot;/&gt;&lt;property id=&quot;20300&quot; value=&quot;Slide 74 - &amp;quot;Gráficos não Lineares&amp;quot;&quot;/&gt;&lt;property id=&quot;20307&quot; value=&quot;613&quot;/&gt;&lt;/object&gt;&lt;object type=&quot;3&quot; unique_id=&quot;10079&quot;&gt;&lt;property id=&quot;20148&quot; value=&quot;5&quot;/&gt;&lt;property id=&quot;20300&quot; value=&quot;Slide 75 - &amp;quot;Linearização de Gráficos&amp;quot;&quot;/&gt;&lt;property id=&quot;20307&quot; value=&quot;614&quot;/&gt;&lt;/object&gt;&lt;object type=&quot;3&quot; unique_id=&quot;10080&quot;&gt;&lt;property id=&quot;20148&quot; value=&quot;5&quot;/&gt;&lt;property id=&quot;20300&quot; value=&quot;Slide 76 - &amp;quot;Linearização de Gráficos&amp;quot;&quot;/&gt;&lt;property id=&quot;20307&quot; value=&quot;615&quot;/&gt;&lt;/object&gt;&lt;object type=&quot;3&quot; unique_id=&quot;10081&quot;&gt;&lt;property id=&quot;20148&quot; value=&quot;5&quot;/&gt;&lt;property id=&quot;20300&quot; value=&quot;Slide 77 - &amp;quot;Linearização de Gráficos – Funções Polinomiais.&amp;quot;&quot;/&gt;&lt;property id=&quot;20307&quot; value=&quot;616&quot;/&gt;&lt;/object&gt;&lt;object type=&quot;3&quot; unique_id=&quot;10082&quot;&gt;&lt;property id=&quot;20148&quot; value=&quot;5&quot;/&gt;&lt;property id=&quot;20300&quot; value=&quot;Slide 78 - &amp;quot;Linearização de Gráficos – Funções Polinomiais.&amp;quot;&quot;/&gt;&lt;property id=&quot;20307&quot; value=&quot;617&quot;/&gt;&lt;/object&gt;&lt;object type=&quot;3&quot; unique_id=&quot;10083&quot;&gt;&lt;property id=&quot;20148&quot; value=&quot;5&quot;/&gt;&lt;property id=&quot;20300&quot; value=&quot;Slide 79 - &amp;quot;Linearização de Gráficos – Funções Polinomiais.&amp;quot;&quot;/&gt;&lt;property id=&quot;20307&quot; value=&quot;618&quot;/&gt;&lt;/object&gt;&lt;object type=&quot;3&quot; unique_id=&quot;10084&quot;&gt;&lt;property id=&quot;20148&quot; value=&quot;5&quot;/&gt;&lt;property id=&quot;20300&quot; value=&quot;Slide 80 - &amp;quot;Linearização de Gráficos – Funções Polinomiais.&amp;quot;&quot;/&gt;&lt;property id=&quot;20307&quot; value=&quot;619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5424FE5-DF70-4610-99ED-0C8484918759}">
  <we:reference id="wa104116086" version="1.0.0.0" store="en-us" storeType="OMEX"/>
  <we:alternateReferences>
    <we:reference id="WA104116086" version="1.0.0.0" store="WA10411608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16508</TotalTime>
  <Words>1768</Words>
  <Application>Microsoft Macintosh PowerPoint</Application>
  <PresentationFormat>Apresentação na tela (4:3)</PresentationFormat>
  <Paragraphs>245</Paragraphs>
  <Slides>23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Cambria Math</vt:lpstr>
      <vt:lpstr>times new roman</vt:lpstr>
      <vt:lpstr>times new roman</vt:lpstr>
      <vt:lpstr>Tema do Office</vt:lpstr>
      <vt:lpstr>FÍSICA EXPERIMENTAL  2019/01</vt:lpstr>
      <vt:lpstr>Movimento Retilíneo Uniforme (MRU)</vt:lpstr>
      <vt:lpstr>Movimento Retilíneo Uniformemente Variado (MRUV)</vt:lpstr>
      <vt:lpstr>Movimento Retilíneo Uniformemente Variado (MRUV)</vt:lpstr>
      <vt:lpstr>Movimento Retilíneo Uniformemente Variado (MRUV)</vt:lpstr>
      <vt:lpstr>MRU e MRUV</vt:lpstr>
      <vt:lpstr>MRU e MRUV</vt:lpstr>
      <vt:lpstr>MRU e MRUV</vt:lpstr>
      <vt:lpstr>MRU e MRUV</vt:lpstr>
      <vt:lpstr>MRU e MRUV</vt:lpstr>
      <vt:lpstr>MRU e MRUV</vt:lpstr>
      <vt:lpstr>MRU e MRUV</vt:lpstr>
      <vt:lpstr>MRU e MRUV</vt:lpstr>
      <vt:lpstr>Multicronômetro Digital</vt:lpstr>
      <vt:lpstr>Multicronômetro Digital</vt:lpstr>
      <vt:lpstr>Multicronômetro Digital</vt:lpstr>
      <vt:lpstr>Multicronômetro Digital</vt:lpstr>
      <vt:lpstr>Multicronômetro Digital</vt:lpstr>
      <vt:lpstr>Multicronômetro Digital</vt:lpstr>
      <vt:lpstr>Multicronômetro Digital</vt:lpstr>
      <vt:lpstr>Multicronômetro Digital</vt:lpstr>
      <vt:lpstr>Multicronômetro Digital</vt:lpstr>
      <vt:lpstr>Multicronômetro Digital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Física Experimental</dc:title>
  <dc:creator>José Rafael Capua Proveti</dc:creator>
  <cp:lastModifiedBy>José Rafael Cápua Proveti</cp:lastModifiedBy>
  <cp:revision>922</cp:revision>
  <cp:lastPrinted>2018-03-12T11:30:45Z</cp:lastPrinted>
  <dcterms:created xsi:type="dcterms:W3CDTF">2005-04-17T17:57:02Z</dcterms:created>
  <dcterms:modified xsi:type="dcterms:W3CDTF">2019-05-24T00:47:52Z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TC010438371036</vt:lpwstr>
  </property>
</Properties>
</file>